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301" r:id="rId10"/>
    <p:sldId id="302" r:id="rId11"/>
    <p:sldId id="265" r:id="rId12"/>
    <p:sldId id="303" r:id="rId13"/>
    <p:sldId id="266" r:id="rId14"/>
    <p:sldId id="304" r:id="rId15"/>
    <p:sldId id="306" r:id="rId16"/>
    <p:sldId id="311" r:id="rId17"/>
    <p:sldId id="310" r:id="rId18"/>
    <p:sldId id="307" r:id="rId19"/>
    <p:sldId id="308" r:id="rId20"/>
    <p:sldId id="315" r:id="rId21"/>
    <p:sldId id="312" r:id="rId22"/>
    <p:sldId id="313" r:id="rId23"/>
    <p:sldId id="314" r:id="rId24"/>
    <p:sldId id="316" r:id="rId25"/>
    <p:sldId id="276" r:id="rId26"/>
    <p:sldId id="277" r:id="rId27"/>
    <p:sldId id="317" r:id="rId28"/>
    <p:sldId id="279" r:id="rId29"/>
    <p:sldId id="280" r:id="rId30"/>
    <p:sldId id="309" r:id="rId31"/>
    <p:sldId id="282" r:id="rId32"/>
    <p:sldId id="283" r:id="rId33"/>
    <p:sldId id="284" r:id="rId34"/>
    <p:sldId id="318" r:id="rId35"/>
    <p:sldId id="334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1pPr>
    <a:lvl2pPr marL="457200" algn="l" rtl="0" fontAlgn="base" latinLnBrk="1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2pPr>
    <a:lvl3pPr marL="914400" algn="l" rtl="0" fontAlgn="base" latinLnBrk="1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3pPr>
    <a:lvl4pPr marL="1371600" algn="l" rtl="0" fontAlgn="base" latinLnBrk="1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4pPr>
    <a:lvl5pPr marL="1828800" algn="l" rtl="0" fontAlgn="base" latinLnBrk="1">
      <a:spcBef>
        <a:spcPct val="0"/>
      </a:spcBef>
      <a:spcAft>
        <a:spcPct val="0"/>
      </a:spcAft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5pPr>
    <a:lvl6pPr marL="2286000" algn="l" defTabSz="914400" rtl="0" eaLnBrk="1" latinLnBrk="1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6pPr>
    <a:lvl7pPr marL="2743200" algn="l" defTabSz="914400" rtl="0" eaLnBrk="1" latinLnBrk="1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7pPr>
    <a:lvl8pPr marL="3200400" algn="l" defTabSz="914400" rtl="0" eaLnBrk="1" latinLnBrk="1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8pPr>
    <a:lvl9pPr marL="3657600" algn="l" defTabSz="914400" rtl="0" eaLnBrk="1" latinLnBrk="1" hangingPunct="1">
      <a:defRPr sz="1400" kern="1200">
        <a:solidFill>
          <a:srgbClr val="000000"/>
        </a:solidFill>
        <a:latin typeface="Arial" pitchFamily="34" charset="0"/>
        <a:ea typeface="+mn-ea"/>
        <a:cs typeface="Arial" pitchFamily="34" charset="0"/>
        <a:sym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00"/>
  </p:clrMru>
</p:presentationPr>
</file>

<file path=ppt/tableStyles.xml><?xml version="1.0" encoding="utf-8"?>
<a:tblStyleLst xmlns:a="http://schemas.openxmlformats.org/drawingml/2006/main" def="{DC000B85-355D-44A1-98FD-A247D49E31DE}">
  <a:tblStyle styleId="{DC000B85-355D-44A1-98FD-A247D49E31DE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EF4EA"/>
          </a:solidFill>
        </a:fill>
      </a:tcStyle>
    </a:wholeTbl>
    <a:band1H>
      <a:tcStyle>
        <a:tcBdr/>
        <a:fill>
          <a:solidFill>
            <a:srgbClr val="FCE7D1"/>
          </a:solidFill>
        </a:fill>
      </a:tcStyle>
    </a:band1H>
    <a:band1V>
      <a:tcStyle>
        <a:tcBdr/>
        <a:fill>
          <a:solidFill>
            <a:srgbClr val="FCE7D1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9FC84070-DAC5-464E-95F9-B266C345A2F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/>
        <a:fill>
          <a:solidFill>
            <a:schemeClr val="dk1">
              <a:alpha val="20000"/>
            </a:schemeClr>
          </a:solidFill>
        </a:fill>
      </a:tcStyle>
    </a:band1H>
    <a:band1V>
      <a:tcStyle>
        <a:tcBdr/>
        <a:fill>
          <a:solidFill>
            <a:schemeClr val="dk1">
              <a:alpha val="20000"/>
            </a:schemeClr>
          </a:solidFill>
        </a:fill>
      </a:tcStyle>
    </a:band1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</a:tblStyle>
  <a:tblStyle styleId="{FE32EE54-E73B-46E8-957E-35ED56604DFC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A04BC495-1173-4AF0-BF0A-9785C64997A1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-342" y="-12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hape 2"/>
          <p:cNvSpPr txBox="1">
            <a:spLocks noGrp="1"/>
          </p:cNvSpPr>
          <p:nvPr>
            <p:ph type="hdr" idx="2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latinLnBrk="0">
              <a:defRPr/>
            </a:lvl1pPr>
          </a:lstStyle>
          <a:p>
            <a:endParaRPr lang="ko-KR" altLang="ko-KR"/>
          </a:p>
        </p:txBody>
      </p:sp>
      <p:sp>
        <p:nvSpPr>
          <p:cNvPr id="51203" name="Shape 3"/>
          <p:cNvSpPr txBox="1">
            <a:spLocks noGrp="1"/>
          </p:cNvSpPr>
          <p:nvPr>
            <p:ph type="dt" idx="10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>
            <a:lvl1pPr algn="r" latinLnBrk="0">
              <a:defRPr/>
            </a:lvl1pPr>
          </a:lstStyle>
          <a:p>
            <a:endParaRPr lang="ko-KR" altLang="ko-KR"/>
          </a:p>
        </p:txBody>
      </p:sp>
      <p:sp>
        <p:nvSpPr>
          <p:cNvPr id="51204" name="Shape 4"/>
          <p:cNvSpPr>
            <a:spLocks noGrp="1" noRot="1" noChangeAspect="1"/>
          </p:cNvSpPr>
          <p:nvPr>
            <p:ph type="sldImg" idx="3"/>
          </p:nvPr>
        </p:nvSpPr>
        <p:spPr bwMode="auto">
          <a:xfrm>
            <a:off x="1143000" y="685800"/>
            <a:ext cx="4572000" cy="342900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>
              <a:cxn ang="0">
                <a:pos x="0" y="0"/>
              </a:cxn>
              <a:cxn ang="0">
                <a:pos x="120000" y="0"/>
              </a:cxn>
              <a:cxn ang="0">
                <a:pos x="120000" y="120000"/>
              </a:cxn>
              <a:cxn ang="0">
                <a:pos x="0" y="120000"/>
              </a:cxn>
              <a:cxn ang="0">
                <a:pos x="0" y="0"/>
              </a:cxn>
            </a:cxnLst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" name="Shape 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pPr lvl="0"/>
            <a:endParaRPr noProof="0"/>
          </a:p>
        </p:txBody>
      </p:sp>
      <p:sp>
        <p:nvSpPr>
          <p:cNvPr id="51206" name="Shape 6"/>
          <p:cNvSpPr txBox="1">
            <a:spLocks noGrp="1"/>
          </p:cNvSpPr>
          <p:nvPr>
            <p:ph type="ftr" idx="11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b" anchorCtr="0" compatLnSpc="1">
            <a:prstTxWarp prst="textNoShape">
              <a:avLst/>
            </a:prstTxWarp>
          </a:bodyPr>
          <a:lstStyle>
            <a:lvl1pPr latinLnBrk="0">
              <a:defRPr/>
            </a:lvl1pPr>
          </a:lstStyle>
          <a:p>
            <a:endParaRPr lang="ko-KR" altLang="ko-KR"/>
          </a:p>
        </p:txBody>
      </p:sp>
      <p:sp>
        <p:nvSpPr>
          <p:cNvPr id="51207" name="Shape 7"/>
          <p:cNvSpPr txBox="1">
            <a:spLocks noGrp="1"/>
          </p:cNvSpPr>
          <p:nvPr>
            <p:ph type="sldNum" idx="12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b" anchorCtr="0" compatLnSpc="1">
            <a:prstTxWarp prst="textNoShape">
              <a:avLst/>
            </a:prstTxWarp>
          </a:bodyPr>
          <a:lstStyle>
            <a:lvl1pPr algn="r" latinLnBrk="0">
              <a:buSzPct val="25000"/>
              <a:defRPr sz="1200"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defRPr>
            </a:lvl1pPr>
          </a:lstStyle>
          <a:p>
            <a:fld id="{89655FCE-9EA4-40C6-AF90-6C83A38E5CA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hape 120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2227" name="Shape 12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ct val="25000"/>
            </a:pP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이 프레젠테이션은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PowerPoint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의 새로운 기능에 대해 안내하며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,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슬라이드 쇼에서 가장 잘 보입니다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이 슬라이드에서는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PowerPoint 2010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에서 만드는 프레젠테이션에 대한 설명을 제공합니다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</a:t>
            </a:r>
          </a:p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>
              <a:spcBef>
                <a:spcPct val="0"/>
              </a:spcBef>
              <a:buSzPct val="25000"/>
            </a:pP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더 많은 예제 서식 파일을 보려면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[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파일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]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탭을 클릭한 다음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[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새로 만들기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]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탭에서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[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예제 서식 파일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]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을 클릭하십시오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</a:t>
            </a:r>
          </a:p>
        </p:txBody>
      </p:sp>
      <p:sp>
        <p:nvSpPr>
          <p:cNvPr id="52228" name="Shape 1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65AC2D9-1792-4996-A2D5-5D80CF320483}" type="slidenum">
              <a:rPr lang="en-US" altLang="ko-KR"/>
              <a:pPr/>
              <a:t>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hape 220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1443" name="Shape 22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1444" name="Shape 2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29A210D-C845-4E52-A0A3-6BA94AF22189}" type="slidenum">
              <a:rPr lang="en-US" altLang="ko-KR"/>
              <a:pPr/>
              <a:t>10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hape 228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2467" name="Shape 229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2468" name="Shape 23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0C0E986-A4E6-4160-B045-32A95C833561}" type="slidenum">
              <a:rPr lang="en-US" altLang="ko-KR"/>
              <a:pPr/>
              <a:t>11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hape 228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3491" name="Shape 229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3492" name="Shape 230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D764660-EE9F-4A29-AECD-5AC93C8E3EBD}" type="slidenum">
              <a:rPr lang="en-US" altLang="ko-KR"/>
              <a:pPr/>
              <a:t>12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4515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4516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02A0464-5D1D-4684-ADD7-CEF49B0CF120}" type="slidenum">
              <a:rPr lang="en-US" altLang="ko-KR"/>
              <a:pPr/>
              <a:t>13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5539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5540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4A547EF-86A8-43C2-A821-876A25ED9B71}" type="slidenum">
              <a:rPr lang="en-US" altLang="ko-KR"/>
              <a:pPr/>
              <a:t>14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6563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6564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A0510B-2966-4147-808C-573FC5C3D86B}" type="slidenum">
              <a:rPr lang="en-US" altLang="ko-KR"/>
              <a:pPr/>
              <a:t>15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hape 513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7587" name="Shape 514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dirty="0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7588" name="Shape 51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E65358C-42AF-44AF-A1B2-8E02E9C3C432}" type="slidenum">
              <a:rPr lang="en-US" altLang="ko-KR"/>
              <a:pPr/>
              <a:t>16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8611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8612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B4CDFAE-C6CB-40AB-A8DE-F267797D2ED6}" type="slidenum">
              <a:rPr lang="en-US" altLang="ko-KR"/>
              <a:pPr/>
              <a:t>17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9635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9636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4A3C7E-5FFF-4647-A66F-4FD534F738F3}" type="slidenum">
              <a:rPr lang="en-US" altLang="ko-KR"/>
              <a:pPr/>
              <a:t>18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hape 236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0659" name="Shape 237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0660" name="Shape 238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F84975E-72BC-4399-A550-246607D955D9}" type="slidenum">
              <a:rPr lang="en-US" altLang="ko-KR"/>
              <a:pPr/>
              <a:t>19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hape 141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3251" name="Shape 14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3252" name="Shape 14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6B27A6D-599F-452A-970D-26EC57B17119}" type="slidenum">
              <a:rPr lang="en-US" altLang="ko-KR"/>
              <a:pPr/>
              <a:t>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hape 421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1683" name="Shape 42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1684" name="Shape 42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284A26-6055-41E7-A3BC-708A6BAC719F}" type="slidenum">
              <a:rPr lang="en-US" altLang="ko-KR"/>
              <a:pPr/>
              <a:t>20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hape 36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2707" name="Shape 37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2708" name="Shape 37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9821FC9-9D98-41D5-89F8-8938A404C004}" type="slidenum">
              <a:rPr lang="en-US" altLang="ko-KR"/>
              <a:pPr/>
              <a:t>21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hape 36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3731" name="Shape 37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3732" name="Shape 37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212DF77-ED15-4C60-AFC5-840C42776798}" type="slidenum">
              <a:rPr lang="en-US" altLang="ko-KR"/>
              <a:pPr/>
              <a:t>22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Shape 36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4755" name="Shape 37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4756" name="Shape 37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01C08C6-3C52-4850-9379-A00E03CB891A}" type="slidenum">
              <a:rPr lang="en-US" altLang="ko-KR"/>
              <a:pPr/>
              <a:t>23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757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buSzTx/>
            </a:pPr>
            <a:fld id="{D5C3C720-CD72-4C33-9D05-3F41BD9A70A9}" type="slidenum">
              <a:rPr lang="en-US" altLang="ko-KR"/>
              <a:pPr>
                <a:buSzTx/>
              </a:pPr>
              <a:t>24</a:t>
            </a:fld>
            <a:endParaRPr lang="ko-KR" altLang="ko-K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hape 564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7827" name="Shape 56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7828" name="Shape 56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7AFFF9-9929-4452-A6A1-C2E9CAB3EDF6}" type="slidenum">
              <a:rPr lang="en-US" altLang="ko-KR"/>
              <a:pPr/>
              <a:t>25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Shape 575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78851" name="Shape 576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78852" name="Shape 57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E676DD0-D857-48ED-8393-76AF17426E9D}" type="slidenum">
              <a:rPr lang="en-US" altLang="ko-KR"/>
              <a:pPr/>
              <a:t>26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798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ko-KR" smtClean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>
              <a:buSzTx/>
            </a:pPr>
            <a:fld id="{5CD8B535-26F3-4E18-8090-4EA4EDB1E8FB}" type="slidenum">
              <a:rPr lang="en-US" altLang="ko-KR"/>
              <a:pPr>
                <a:buSzTx/>
              </a:pPr>
              <a:t>27</a:t>
            </a:fld>
            <a:endParaRPr lang="ko-KR" altLang="ko-K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Shape 614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0899" name="Shape 615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0900" name="Shape 61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5C27E74-9AC5-4104-9B9A-46F6848E3CDE}" type="slidenum">
              <a:rPr lang="en-US" altLang="ko-KR"/>
              <a:pPr/>
              <a:t>28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hape 622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1923" name="Shape 62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1924" name="Shape 62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18C3D6-F900-4B0D-B8D1-57913D8C2D8F}" type="slidenum">
              <a:rPr lang="en-US" altLang="ko-KR"/>
              <a:pPr/>
              <a:t>29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hape 153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4275" name="Shape 154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4276" name="Shape 15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DBBBE1-AE59-485C-AA89-84A2064CFF91}" type="slidenum">
              <a:rPr lang="en-US" altLang="ko-KR"/>
              <a:pPr/>
              <a:t>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Shape 661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2947" name="Shape 66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2948" name="Shape 66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438826-0F24-4B30-8FD3-E0B2B4B92FD2}" type="slidenum">
              <a:rPr lang="en-US" altLang="ko-KR"/>
              <a:pPr/>
              <a:t>30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hape 671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3971" name="Shape 672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3972" name="Shape 67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AC769A2-1885-455B-965A-12FE99CDCAFB}" type="slidenum">
              <a:rPr lang="en-US" altLang="ko-KR"/>
              <a:pPr/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hape 68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4995" name="Shape 69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4996" name="Shape 69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2A3387-91B0-4301-9E99-FEDD06692AD7}" type="slidenum">
              <a:rPr lang="en-US" altLang="ko-KR"/>
              <a:pPr/>
              <a:t>32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hape 709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86019" name="Shape 710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86020" name="Shape 71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E2202F8-9E94-4CC5-96F0-4875242C717E}" type="slidenum">
              <a:rPr lang="en-US" altLang="ko-KR"/>
              <a:pPr/>
              <a:t>33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hape 162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5299" name="Shape 163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  <a:buSzPct val="25000"/>
            </a:pP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3~4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장</a:t>
            </a:r>
          </a:p>
          <a:p>
            <a:pPr>
              <a:spcBef>
                <a:spcPct val="0"/>
              </a:spcBef>
              <a:buSzPct val="25000"/>
            </a:pP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ONUMA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무엇이며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 –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웹기반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BIM Fusion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모델링 및 검토 솔류션</a:t>
            </a:r>
          </a:p>
          <a:p>
            <a:pPr>
              <a:spcBef>
                <a:spcPct val="0"/>
              </a:spcBef>
            </a:pPr>
            <a:endParaRPr 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>
              <a:spcBef>
                <a:spcPct val="0"/>
              </a:spcBef>
              <a:buSzPct val="25000"/>
            </a:pP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기능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–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키워드 위주로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LIST</a:t>
            </a:r>
          </a:p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>
              <a:spcBef>
                <a:spcPct val="0"/>
              </a:spcBef>
              <a:buSzPct val="25000"/>
            </a:pP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장점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–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웹기반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상호운용성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(IFC, BIMXML, ARCGIS, REVIT, ARCHICAD…).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클라우드환경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</a:t>
            </a:r>
          </a:p>
          <a:p>
            <a:pPr>
              <a:spcBef>
                <a:spcPct val="0"/>
              </a:spcBef>
              <a:buSzPct val="25000"/>
            </a:pP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단점 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–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단순한 모델링 및 검토만 가능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 </a:t>
            </a:r>
            <a:r>
              <a:rPr lang="en-US" smtClean="0">
                <a:solidFill>
                  <a:srgbClr val="000000"/>
                </a:solidFill>
                <a:latin typeface="Calibri" pitchFamily="34" charset="0"/>
                <a:ea typeface="맑은 고딕" pitchFamily="50" charset="-127"/>
                <a:cs typeface="Calibri" pitchFamily="34" charset="0"/>
                <a:sym typeface="Calibri" pitchFamily="34" charset="0"/>
              </a:rPr>
              <a:t>속도</a:t>
            </a:r>
            <a:r>
              <a:rPr lang="en-US" altLang="ko-KR" smtClean="0">
                <a:solidFill>
                  <a:srgbClr val="000000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.</a:t>
            </a:r>
          </a:p>
        </p:txBody>
      </p:sp>
      <p:sp>
        <p:nvSpPr>
          <p:cNvPr id="55300" name="Shape 16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DF6F2A-9A12-4316-8004-7634409B66B4}" type="slidenum">
              <a:rPr lang="en-US" altLang="ko-KR"/>
              <a:pPr/>
              <a:t>4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hape 177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6323" name="Shape 17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6324" name="Shape 17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C1FB00-340D-48DF-B449-F597E6B895FB}" type="slidenum">
              <a:rPr lang="en-US" altLang="ko-KR"/>
              <a:pPr/>
              <a:t>5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hape 187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7347" name="Shape 18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7348" name="Shape 18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BC7180-66CE-4BF4-ADCE-D1EE8A3ED5F7}" type="slidenum">
              <a:rPr lang="en-US" altLang="ko-KR"/>
              <a:pPr/>
              <a:t>6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hape 197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8371" name="Shape 198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8372" name="Shape 199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E7D368-F321-42A8-A9F9-E8FC184757E7}" type="slidenum">
              <a:rPr lang="en-US" altLang="ko-KR"/>
              <a:pPr/>
              <a:t>7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hape 220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59395" name="Shape 22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59396" name="Shape 2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241619-D4EA-42F8-926B-96A1AEE5D6BA}" type="slidenum">
              <a:rPr lang="en-US" altLang="ko-KR"/>
              <a:pPr/>
              <a:t>8</a:t>
            </a:fld>
            <a:endParaRPr lang="en-US" altLang="ko-K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hape 220"/>
          <p:cNvSpPr>
            <a:spLocks noGrp="1" noRot="1" noChangeAspect="1" noTextEdit="1"/>
          </p:cNvSpPr>
          <p:nvPr>
            <p:ph type="sldImg" idx="2"/>
          </p:nvPr>
        </p:nvSpPr>
        <p:spPr>
          <a:noFill/>
        </p:spPr>
      </p:sp>
      <p:sp>
        <p:nvSpPr>
          <p:cNvPr id="60419" name="Shape 221"/>
          <p:cNvSpPr txBox="1">
            <a:spLocks noGrp="1"/>
          </p:cNvSpPr>
          <p:nvPr>
            <p:ph type="body" idx="1"/>
          </p:nvPr>
        </p:nvSpPr>
        <p:spPr bwMode="auto">
          <a:noFill/>
        </p:spPr>
        <p:txBody>
          <a:bodyPr vert="horz" wrap="square" tIns="45700" bIns="45700" numCol="1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ko-KR" altLang="ko-KR" smtClean="0">
              <a:solidFill>
                <a:srgbClr val="000000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60420" name="Shape 22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6B21501-8822-4949-BDBF-73FD957E3B1A}" type="slidenum">
              <a:rPr lang="en-US" altLang="ko-KR"/>
              <a:pPr/>
              <a:t>9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1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Shape 1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Shape 18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Shape 19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Shape 20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638" y="5089525"/>
            <a:ext cx="9097962" cy="173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hape 21"/>
          <p:cNvSpPr>
            <a:spLocks noChangeArrowheads="1"/>
          </p:cNvSpPr>
          <p:nvPr/>
        </p:nvSpPr>
        <p:spPr bwMode="auto"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47F2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581400" y="1295400"/>
            <a:ext cx="5105399" cy="1416269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r" rtl="0">
              <a:spcBef>
                <a:spcPts val="0"/>
              </a:spcBef>
              <a:buClr>
                <a:srgbClr val="5B5B5B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106343" y="4114800"/>
            <a:ext cx="7315200" cy="9144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22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1" name="Shape 23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2" name="Shape 24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1FF9E0D-3C22-47D6-BC41-42765276FA0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내용(캡션 포함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228600" y="609600"/>
            <a:ext cx="3008313" cy="825499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803650" y="609600"/>
            <a:ext cx="5111750" cy="53339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body" idx="2"/>
          </p:nvPr>
        </p:nvSpPr>
        <p:spPr>
          <a:xfrm>
            <a:off x="228600" y="1435100"/>
            <a:ext cx="3008313" cy="3822698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rtl="0">
              <a:spcBef>
                <a:spcPts val="0"/>
              </a:spcBef>
              <a:buClr>
                <a:srgbClr val="5B5B5B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" name="Shape 82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83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hape 84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E1F33D11-19C9-4695-9A07-EFBD9396DA70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미디어(캡션 포함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89"/>
          <p:cNvSpPr>
            <a:spLocks noChangeArrowheads="1"/>
          </p:cNvSpPr>
          <p:nvPr/>
        </p:nvSpPr>
        <p:spPr bwMode="auto">
          <a:xfrm>
            <a:off x="595313" y="4800600"/>
            <a:ext cx="4873625" cy="685800"/>
          </a:xfrm>
          <a:prstGeom prst="rect">
            <a:avLst/>
          </a:prstGeom>
          <a:solidFill>
            <a:srgbClr val="303030">
              <a:alpha val="53725"/>
            </a:srgbClr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 b="1">
              <a:solidFill>
                <a:srgbClr val="FFFFFF"/>
              </a:solidFill>
              <a:latin typeface="Georgia" pitchFamily="18" charset="0"/>
              <a:sym typeface="Georgia" pitchFamily="18" charset="0"/>
            </a:endParaRPr>
          </a:p>
        </p:txBody>
      </p:sp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06552" y="4800600"/>
            <a:ext cx="4809244" cy="56673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5776862" y="838200"/>
            <a:ext cx="2819400" cy="4636911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l" rtl="0">
              <a:spcBef>
                <a:spcPts val="0"/>
              </a:spcBef>
              <a:buClr>
                <a:schemeClr val="lt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86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87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hape 88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4D827EB-733F-4BB7-BA0F-738850F3C54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그림(캡션 포함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93"/>
          <p:cNvSpPr>
            <a:spLocks noChangeArrowheads="1"/>
          </p:cNvSpPr>
          <p:nvPr/>
        </p:nvSpPr>
        <p:spPr bwMode="auto">
          <a:xfrm>
            <a:off x="1792288" y="4800600"/>
            <a:ext cx="5500687" cy="685800"/>
          </a:xfrm>
          <a:prstGeom prst="rect">
            <a:avLst/>
          </a:prstGeom>
          <a:solidFill>
            <a:srgbClr val="303030">
              <a:alpha val="53725"/>
            </a:srgbClr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 b="1">
              <a:solidFill>
                <a:srgbClr val="FFFFFF"/>
              </a:solidFill>
              <a:latin typeface="Georgia" pitchFamily="18" charset="0"/>
              <a:sym typeface="Georgia" pitchFamily="18" charset="0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ct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792288" y="5562600"/>
            <a:ext cx="5486399" cy="6095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indent="0" algn="ctr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" name="Shape 97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hape 98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Shape 99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810671A-7239-40D4-9593-46CF6A0D5F13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세로 텍스트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0" y="414866"/>
            <a:ext cx="5029199" cy="457200"/>
          </a:xfrm>
          <a:prstGeom prst="rect">
            <a:avLst/>
          </a:prstGeom>
          <a:solidFill>
            <a:srgbClr val="929292"/>
          </a:solidFill>
          <a:ln>
            <a:noFill/>
          </a:ln>
        </p:spPr>
        <p:txBody>
          <a:bodyPr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102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hape 103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104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E00D5BC-9380-49B0-A096-E745E93F142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 rot="5400000">
            <a:off x="38179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 rot="5400000">
            <a:off x="84137" y="647700"/>
            <a:ext cx="5851525" cy="51053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4" name="Shape 109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hape 110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111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046FA1AC-90F1-477B-9222-84F87CC5177A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빈 화면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3" name="Shape 29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4" name="Shape 30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EB8BC9F-F8DC-44FD-9D6D-2402CF84C7C2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"/>
          <p:cNvSpPr txBox="1">
            <a:spLocks noChangeArrowheads="1"/>
          </p:cNvSpPr>
          <p:nvPr/>
        </p:nvSpPr>
        <p:spPr bwMode="auto">
          <a:xfrm>
            <a:off x="7575550" y="6450013"/>
            <a:ext cx="1568450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b"/>
          <a:lstStyle/>
          <a:p>
            <a:pPr marL="342900" indent="-342900" algn="r" latinLnBrk="0">
              <a:buClr>
                <a:srgbClr val="974806"/>
              </a:buClr>
              <a:buSzPct val="25000"/>
              <a:buFont typeface="Arial" pitchFamily="34" charset="0"/>
              <a:buNone/>
            </a:pPr>
            <a:r>
              <a:rPr lang="en-US" altLang="ko-KR" sz="1200" b="1">
                <a:solidFill>
                  <a:srgbClr val="97480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OROCA</a:t>
            </a:r>
          </a:p>
        </p:txBody>
      </p:sp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436179" y="76200"/>
            <a:ext cx="8403019" cy="6857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34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35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hape 36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F8505AD8-FF9A-4992-8DF2-31007530C2D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43"/>
          <p:cNvGrpSpPr>
            <a:grpSpLocks/>
          </p:cNvGrpSpPr>
          <p:nvPr/>
        </p:nvGrpSpPr>
        <p:grpSpPr bwMode="auto">
          <a:xfrm>
            <a:off x="762000" y="1944688"/>
            <a:ext cx="2060575" cy="2060575"/>
            <a:chOff x="480" y="1225"/>
            <a:chExt cx="1298" cy="1298"/>
          </a:xfrm>
        </p:grpSpPr>
        <p:pic>
          <p:nvPicPr>
            <p:cNvPr id="5" name="Shape 43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0" y="1225"/>
              <a:ext cx="1298" cy="1298"/>
            </a:xfrm>
            <a:prstGeom prst="rect">
              <a:avLst/>
            </a:prstGeom>
            <a:noFill/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670" y="1416"/>
              <a:ext cx="916" cy="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      </a:t>
              </a:r>
            </a:p>
          </p:txBody>
        </p:sp>
      </p:grpSp>
      <p:sp>
        <p:nvSpPr>
          <p:cNvPr id="7" name="Shape 44"/>
          <p:cNvSpPr>
            <a:spLocks noChangeArrowheads="1"/>
          </p:cNvSpPr>
          <p:nvPr/>
        </p:nvSpPr>
        <p:spPr bwMode="auto">
          <a:xfrm>
            <a:off x="8686800" y="5265738"/>
            <a:ext cx="457200" cy="9683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660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</a:t>
            </a:r>
          </a:p>
        </p:txBody>
      </p:sp>
      <p:grpSp>
        <p:nvGrpSpPr>
          <p:cNvPr id="8" name="Shape 45"/>
          <p:cNvGrpSpPr>
            <a:grpSpLocks/>
          </p:cNvGrpSpPr>
          <p:nvPr/>
        </p:nvGrpSpPr>
        <p:grpSpPr bwMode="auto">
          <a:xfrm>
            <a:off x="1006475" y="1993900"/>
            <a:ext cx="1584325" cy="1292225"/>
            <a:chOff x="634" y="1256"/>
            <a:chExt cx="998" cy="814"/>
          </a:xfrm>
        </p:grpSpPr>
        <p:pic>
          <p:nvPicPr>
            <p:cNvPr id="9" name="Shape 45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4" y="1256"/>
              <a:ext cx="998" cy="814"/>
            </a:xfrm>
            <a:prstGeom prst="rect">
              <a:avLst/>
            </a:prstGeom>
            <a:noFill/>
          </p:spPr>
        </p:pic>
        <p:sp>
          <p:nvSpPr>
            <p:cNvPr id="10" name="Text Box 7"/>
            <p:cNvSpPr txBox="1">
              <a:spLocks noChangeArrowheads="1"/>
            </p:cNvSpPr>
            <p:nvPr/>
          </p:nvSpPr>
          <p:spPr bwMode="auto">
            <a:xfrm>
              <a:off x="781" y="1375"/>
              <a:ext cx="70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</a:t>
              </a:r>
            </a:p>
          </p:txBody>
        </p:sp>
      </p:grp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2971800" y="1992353"/>
            <a:ext cx="5867400" cy="1970046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81000" y="5105400"/>
            <a:ext cx="8229600" cy="375787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r" rtl="0">
              <a:spcBef>
                <a:spcPts val="0"/>
              </a:spcBef>
              <a:buClr>
                <a:srgbClr val="717171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9A9A9A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11" name="Shape 41"/>
          <p:cNvSpPr txBox="1">
            <a:spLocks noGrp="1"/>
          </p:cNvSpPr>
          <p:nvPr>
            <p:ph type="ft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12" name="Shape 42"/>
          <p:cNvSpPr txBox="1"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544BA4F5-AA6E-4E4D-96BF-CF741FE10A3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: 강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48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hape 49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50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464646"/>
                </a:solidFill>
              </a:defRPr>
            </a:lvl1pPr>
          </a:lstStyle>
          <a:p>
            <a:fld id="{7247ADD2-41C6-4E50-8017-48C4BD7FA4E1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내용 2개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380998" y="0"/>
            <a:ext cx="7068014" cy="838199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457200" y="1676401"/>
            <a:ext cx="4038599" cy="3971454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2"/>
          </p:nvPr>
        </p:nvSpPr>
        <p:spPr>
          <a:xfrm>
            <a:off x="4648200" y="1676400"/>
            <a:ext cx="4038599" cy="3971453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" name="Shape 56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57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7" name="Shape 58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F785575-0503-4099-872F-BFA681DA24BC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6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62000"/>
            <a:ext cx="244475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1124400" y="2077200"/>
            <a:ext cx="70104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60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hape 61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62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735FAA3-BB75-4F1F-BD10-FA3B0A5EEEC5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만: 강조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290400" y="3081000"/>
            <a:ext cx="8686800" cy="1095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ctr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283952" y="2424751"/>
            <a:ext cx="8694000" cy="639762"/>
          </a:xfrm>
          <a:prstGeom prst="rect">
            <a:avLst/>
          </a:prstGeom>
          <a:noFill/>
          <a:ln>
            <a:noFill/>
          </a:ln>
        </p:spPr>
        <p:txBody>
          <a:bodyPr anchor="b"/>
          <a:lstStyle>
            <a:lvl1pPr marL="0" indent="0" algn="ctr" rtl="0">
              <a:spcBef>
                <a:spcPts val="0"/>
              </a:spcBef>
              <a:buClr>
                <a:srgbClr val="2E507A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" name="Shape 66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5" name="Shape 67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6" name="Shape 68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8C6818F-8353-422F-9B68-20C373467C76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(텍스트 포함) 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Shape 75"/>
          <p:cNvGrpSpPr>
            <a:grpSpLocks/>
          </p:cNvGrpSpPr>
          <p:nvPr/>
        </p:nvGrpSpPr>
        <p:grpSpPr bwMode="auto">
          <a:xfrm>
            <a:off x="0" y="2895600"/>
            <a:ext cx="7546975" cy="2133600"/>
            <a:chOff x="0" y="1824"/>
            <a:chExt cx="4754" cy="1344"/>
          </a:xfrm>
        </p:grpSpPr>
        <p:pic>
          <p:nvPicPr>
            <p:cNvPr id="5" name="Shape 75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0" y="1824"/>
              <a:ext cx="4754" cy="1344"/>
            </a:xfrm>
            <a:prstGeom prst="rect">
              <a:avLst/>
            </a:prstGeom>
            <a:noFill/>
          </p:spPr>
        </p:pic>
        <p:sp>
          <p:nvSpPr>
            <p:cNvPr id="6" name="Text Box 3"/>
            <p:cNvSpPr txBox="1">
              <a:spLocks noChangeArrowheads="1"/>
            </p:cNvSpPr>
            <p:nvPr/>
          </p:nvSpPr>
          <p:spPr bwMode="auto">
            <a:xfrm>
              <a:off x="0" y="1824"/>
              <a:ext cx="4752" cy="13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</p:grpSp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414866" y="3200400"/>
            <a:ext cx="7010400" cy="1676399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marL="0"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648200" y="664779"/>
            <a:ext cx="4190999" cy="381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 algn="r" rtl="0">
              <a:spcBef>
                <a:spcPts val="0"/>
              </a:spcBef>
              <a:buClr>
                <a:srgbClr val="A5A5A5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" name="Shape 72"/>
          <p:cNvSpPr txBox="1"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8" name="Shape 73"/>
          <p:cNvSpPr txBox="1"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ko-KR" altLang="ko-KR"/>
          </a:p>
        </p:txBody>
      </p:sp>
      <p:sp>
        <p:nvSpPr>
          <p:cNvPr id="9" name="Shape 74"/>
          <p:cNvSpPr txBox="1"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3D74839-69A7-455D-AEFC-23320D0AA7BF}" type="slidenum">
              <a:rPr lang="en-US" altLang="ko-KR"/>
              <a:pPr/>
              <a:t>‹#›</a:t>
            </a:fld>
            <a:endParaRPr lang="en-US" altLang="ko-K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10"/>
          <p:cNvSpPr txBox="1"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>
              <a:sym typeface="Arial" pitchFamily="34" charset="0"/>
            </a:endParaRPr>
          </a:p>
        </p:txBody>
      </p:sp>
      <p:sp>
        <p:nvSpPr>
          <p:cNvPr id="1027" name="Shape 11"/>
          <p:cNvSpPr txBox="1">
            <a:spLocks noGrp="1"/>
          </p:cNvSpPr>
          <p:nvPr>
            <p:ph type="dt" idx="10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latinLnBrk="0">
              <a:defRPr/>
            </a:lvl1pPr>
          </a:lstStyle>
          <a:p>
            <a:endParaRPr lang="ko-KR" altLang="ko-KR"/>
          </a:p>
        </p:txBody>
      </p:sp>
      <p:sp>
        <p:nvSpPr>
          <p:cNvPr id="1028" name="Shape 12"/>
          <p:cNvSpPr txBox="1">
            <a:spLocks noGrp="1"/>
          </p:cNvSpPr>
          <p:nvPr>
            <p:ph type="ftr" idx="11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ctr" anchorCtr="0" compatLnSpc="1">
            <a:prstTxWarp prst="textNoShape">
              <a:avLst/>
            </a:prstTxWarp>
          </a:bodyPr>
          <a:lstStyle>
            <a:lvl1pPr algn="ctr" latinLnBrk="0">
              <a:defRPr/>
            </a:lvl1pPr>
          </a:lstStyle>
          <a:p>
            <a:endParaRPr lang="ko-KR" altLang="ko-KR"/>
          </a:p>
        </p:txBody>
      </p:sp>
      <p:sp>
        <p:nvSpPr>
          <p:cNvPr id="1029" name="Shape 13"/>
          <p:cNvSpPr txBox="1">
            <a:spLocks noGrp="1"/>
          </p:cNvSpPr>
          <p:nvPr>
            <p:ph type="sldNum" idx="12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00" rIns="91425" bIns="45700" numCol="1" anchor="ctr" anchorCtr="0" compatLnSpc="1">
            <a:prstTxWarp prst="textNoShape">
              <a:avLst/>
            </a:prstTxWarp>
          </a:bodyPr>
          <a:lstStyle>
            <a:lvl1pPr algn="r" latinLnBrk="0">
              <a:buSzPct val="25000"/>
              <a:defRPr sz="1200">
                <a:solidFill>
                  <a:srgbClr val="9A9A9A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defRPr>
            </a:lvl1pPr>
          </a:lstStyle>
          <a:p>
            <a:fld id="{2DCBAE37-6B0E-4065-A734-05F54DF4C725}" type="slidenum">
              <a:rPr lang="en-US" altLang="ko-KR"/>
              <a:pPr/>
              <a:t>‹#›</a:t>
            </a:fld>
            <a:endParaRPr lang="en-US" altLang="ko-KR"/>
          </a:p>
        </p:txBody>
      </p:sp>
      <p:sp>
        <p:nvSpPr>
          <p:cNvPr id="1030" name="Shape 14"/>
          <p:cNvSpPr txBox="1"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ko-KR" smtClean="0">
              <a:sym typeface="Arial" pitchFamily="34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9pPr>
    </p:titleStyle>
    <p:bodyStyle>
      <a:lvl1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1400">
          <a:solidFill>
            <a:srgbClr val="000000"/>
          </a:solidFill>
          <a:latin typeface="Arial" pitchFamily="34" charset="0"/>
          <a:cs typeface="Arial" pitchFamily="34" charset="0"/>
          <a:sym typeface="Arial" pitchFamily="34" charset="0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G:\03.Company\24.&#50724;&#47196;&#52852;\1.&#51116;&#45212;&#47196;&#48391;\02.&#48156;&#54364;\Caterpillar_Move.wmv" TargetMode="Externa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G:\03.Company\24.&#50724;&#47196;&#52852;\1.&#51116;&#45212;&#47196;&#48391;\02.&#48156;&#54364;\ShutterDown.wmv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G:\03.Company\24.&#50724;&#47196;&#52852;\1.&#51116;&#45212;&#47196;&#48391;\02.&#48156;&#54364;\&#47784;&#53552;&#49464;&#53944;_&#49552;_2_&#50880;&#51649;&#51076;.wmv" TargetMode="Externa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65.emf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jpe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G:\03.Company\24.&#50724;&#47196;&#52852;\1.&#51116;&#45212;&#47196;&#48391;\02.&#48156;&#54364;\Korea%20Rescue%20Robot-3.wmv" TargetMode="External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13" Type="http://schemas.openxmlformats.org/officeDocument/2006/relationships/image" Target="../media/image90.jpeg"/><Relationship Id="rId18" Type="http://schemas.openxmlformats.org/officeDocument/2006/relationships/image" Target="../media/image95.jpeg"/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12" Type="http://schemas.openxmlformats.org/officeDocument/2006/relationships/image" Target="../media/image89.jpe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jpe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jpeg"/><Relationship Id="rId19" Type="http://schemas.openxmlformats.org/officeDocument/2006/relationships/image" Target="../media/image96.jpeg"/><Relationship Id="rId4" Type="http://schemas.openxmlformats.org/officeDocument/2006/relationships/image" Target="../media/image81.png"/><Relationship Id="rId9" Type="http://schemas.openxmlformats.org/officeDocument/2006/relationships/image" Target="../media/image86.jpeg"/><Relationship Id="rId1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jpe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Relationship Id="rId9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jpe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2.png"/><Relationship Id="rId7" Type="http://schemas.openxmlformats.org/officeDocument/2006/relationships/image" Target="../media/image117.png"/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emf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oqHnb1WdzX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ideo" Target="file:///G:\03.Company\24.&#50724;&#47196;&#52852;\1.&#51116;&#45212;&#47196;&#48391;\02.&#48156;&#54364;\Motor_Move.wmv" TargetMode="Externa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hape 113"/>
          <p:cNvSpPr txBox="1">
            <a:spLocks noGrp="1"/>
          </p:cNvSpPr>
          <p:nvPr>
            <p:ph type="body" idx="1"/>
          </p:nvPr>
        </p:nvSpPr>
        <p:spPr>
          <a:xfrm>
            <a:off x="3733800" y="1316038"/>
            <a:ext cx="4953000" cy="1416050"/>
          </a:xfrm>
        </p:spPr>
        <p:txBody>
          <a:bodyPr tIns="45700" bIns="45700"/>
          <a:lstStyle/>
          <a:p>
            <a:pPr marL="342900" indent="-342900" eaLnBrk="1" hangingPunct="1">
              <a:spcBef>
                <a:spcPct val="0"/>
              </a:spcBef>
              <a:buClr>
                <a:srgbClr val="974806"/>
              </a:buClr>
              <a:buSzPct val="25000"/>
              <a:buFontTx/>
              <a:buNone/>
            </a:pPr>
            <a:r>
              <a:rPr lang="en-US" altLang="ko-KR" sz="2200" b="1" smtClean="0">
                <a:solidFill>
                  <a:srgbClr val="97480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OROCA</a:t>
            </a:r>
            <a:r>
              <a:rPr lang="ko-KR" altLang="en-US" sz="2200" b="1" smtClean="0">
                <a:solidFill>
                  <a:srgbClr val="97480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팀</a:t>
            </a:r>
            <a:endParaRPr lang="en-US" sz="2200" b="1" smtClean="0">
              <a:solidFill>
                <a:srgbClr val="97480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387" name="Shape 114"/>
          <p:cNvSpPr txBox="1">
            <a:spLocks noGrp="1"/>
          </p:cNvSpPr>
          <p:nvPr>
            <p:ph type="title"/>
          </p:nvPr>
        </p:nvSpPr>
        <p:spPr>
          <a:xfrm>
            <a:off x="0" y="2857500"/>
            <a:ext cx="7572375" cy="1714500"/>
          </a:xfrm>
        </p:spPr>
        <p:txBody>
          <a:bodyPr tIns="45700" bIns="45700"/>
          <a:lstStyle/>
          <a:p>
            <a:pPr algn="ctr" eaLnBrk="1" hangingPunct="1">
              <a:spcBef>
                <a:spcPct val="0"/>
              </a:spcBef>
              <a:buClr>
                <a:srgbClr val="FFFFFF"/>
              </a:buClr>
              <a:buSzPct val="25000"/>
            </a:pPr>
            <a:r>
              <a:rPr lang="ko-KR" altLang="en-US" sz="3200" b="1" smtClean="0">
                <a:solidFill>
                  <a:srgbClr val="FFFFFF"/>
                </a:solidFill>
                <a:ea typeface="굴림" pitchFamily="50" charset="-127"/>
              </a:rPr>
              <a:t>스마트 구조로봇</a:t>
            </a:r>
            <a:r>
              <a:rPr lang="en-US" altLang="ko-KR" sz="3200" b="1" smtClean="0">
                <a:solidFill>
                  <a:srgbClr val="FFFFFF"/>
                </a:solidFill>
                <a:ea typeface="굴림" pitchFamily="50" charset="-127"/>
              </a:rPr>
              <a:t/>
            </a:r>
            <a:br>
              <a:rPr lang="en-US" altLang="ko-KR" sz="3200" b="1" smtClean="0">
                <a:solidFill>
                  <a:srgbClr val="FFFFFF"/>
                </a:solidFill>
                <a:ea typeface="굴림" pitchFamily="50" charset="-127"/>
              </a:rPr>
            </a:br>
            <a:r>
              <a:rPr lang="en-US" altLang="ko-KR" sz="3200" b="1" smtClean="0">
                <a:solidFill>
                  <a:srgbClr val="FFFFFF"/>
                </a:solidFill>
                <a:ea typeface="굴림" pitchFamily="50" charset="-127"/>
              </a:rPr>
              <a:t>RESCHY</a:t>
            </a:r>
            <a:br>
              <a:rPr lang="en-US" altLang="ko-KR" sz="3200" b="1" smtClean="0">
                <a:solidFill>
                  <a:srgbClr val="FFFFFF"/>
                </a:solidFill>
                <a:ea typeface="굴림" pitchFamily="50" charset="-127"/>
              </a:rPr>
            </a:br>
            <a:r>
              <a:rPr lang="en-US" altLang="ko-KR" sz="2000" smtClean="0">
                <a:solidFill>
                  <a:srgbClr val="FFFFFF"/>
                </a:solidFill>
                <a:ea typeface="굴림" pitchFamily="50" charset="-127"/>
              </a:rPr>
              <a:t>- 2015.6.23</a:t>
            </a:r>
          </a:p>
        </p:txBody>
      </p:sp>
      <p:sp>
        <p:nvSpPr>
          <p:cNvPr id="16388" name="Shape 116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6389" name="Shape 117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500063"/>
            <a:ext cx="24431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Shape 118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6250" y="500063"/>
            <a:ext cx="3081338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hape 21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5603" name="Shape 218"/>
          <p:cNvSpPr txBox="1">
            <a:spLocks noChangeArrowheads="1"/>
          </p:cNvSpPr>
          <p:nvPr/>
        </p:nvSpPr>
        <p:spPr bwMode="auto">
          <a:xfrm>
            <a:off x="436563" y="1089025"/>
            <a:ext cx="31908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Caterpillar Arm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5267325" y="2670175"/>
            <a:ext cx="3571875" cy="193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sz="2000">
                <a:ea typeface="굴림" pitchFamily="50" charset="-127"/>
              </a:rPr>
              <a:t>모터에 걸리는 최대 토크</a:t>
            </a:r>
            <a:endParaRPr lang="en-US" altLang="ko-KR" sz="2000">
              <a:ea typeface="굴림" pitchFamily="50" charset="-127"/>
            </a:endParaRPr>
          </a:p>
          <a:p>
            <a:pPr latinLnBrk="0"/>
            <a:endParaRPr lang="en-US" altLang="ko-KR" sz="2000">
              <a:ea typeface="굴림" pitchFamily="50" charset="-127"/>
            </a:endParaRPr>
          </a:p>
          <a:p>
            <a:pPr latinLnBrk="0"/>
            <a:r>
              <a:rPr lang="en-US" altLang="ko-KR" sz="2000">
                <a:ea typeface="굴림" pitchFamily="50" charset="-127"/>
              </a:rPr>
              <a:t>25N x 0.18m = 4.5N-m </a:t>
            </a:r>
          </a:p>
          <a:p>
            <a:pPr latinLnBrk="0"/>
            <a:r>
              <a:rPr lang="en-US" altLang="ko-KR" sz="2000">
                <a:ea typeface="굴림" pitchFamily="50" charset="-127"/>
              </a:rPr>
              <a:t>4.5N-m &lt;  5.3125N-m</a:t>
            </a:r>
          </a:p>
          <a:p>
            <a:pPr latinLnBrk="0"/>
            <a:endParaRPr lang="en-US" altLang="ko-KR" sz="2000">
              <a:ea typeface="굴림" pitchFamily="50" charset="-127"/>
            </a:endParaRPr>
          </a:p>
          <a:p>
            <a:pPr latinLnBrk="0"/>
            <a:r>
              <a:rPr lang="ko-KR" altLang="en-US" sz="2000">
                <a:ea typeface="굴림" pitchFamily="50" charset="-127"/>
              </a:rPr>
              <a:t>따라서 원활히 </a:t>
            </a:r>
            <a:r>
              <a:rPr lang="ko-KR" altLang="en-US" sz="2000" b="1">
                <a:ea typeface="굴림" pitchFamily="50" charset="-127"/>
              </a:rPr>
              <a:t>구동가능</a:t>
            </a:r>
            <a:endParaRPr lang="en-US" altLang="ko-KR" sz="2000" b="1">
              <a:ea typeface="굴림" pitchFamily="50" charset="-127"/>
            </a:endParaRPr>
          </a:p>
        </p:txBody>
      </p:sp>
      <p:grpSp>
        <p:nvGrpSpPr>
          <p:cNvPr id="25605" name="그룹 9"/>
          <p:cNvGrpSpPr>
            <a:grpSpLocks/>
          </p:cNvGrpSpPr>
          <p:nvPr/>
        </p:nvGrpSpPr>
        <p:grpSpPr bwMode="auto">
          <a:xfrm>
            <a:off x="436563" y="1968500"/>
            <a:ext cx="4225925" cy="3754438"/>
            <a:chOff x="14514" y="1735667"/>
            <a:chExt cx="4225836" cy="3754921"/>
          </a:xfrm>
        </p:grpSpPr>
        <p:pic>
          <p:nvPicPr>
            <p:cNvPr id="25608" name="그림 1"/>
            <p:cNvPicPr>
              <a:picLocks noChangeAspect="1"/>
            </p:cNvPicPr>
            <p:nvPr/>
          </p:nvPicPr>
          <p:blipFill>
            <a:blip r:embed="rId3"/>
            <a:srcRect l="47185" t="2" b="-1837"/>
            <a:stretch>
              <a:fillRect/>
            </a:stretch>
          </p:blipFill>
          <p:spPr bwMode="auto">
            <a:xfrm>
              <a:off x="14514" y="1735667"/>
              <a:ext cx="4225836" cy="24734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아래쪽 화살표 8"/>
            <p:cNvSpPr>
              <a:spLocks noChangeArrowheads="1"/>
            </p:cNvSpPr>
            <p:nvPr/>
          </p:nvSpPr>
          <p:spPr bwMode="auto">
            <a:xfrm>
              <a:off x="261257" y="4091969"/>
              <a:ext cx="360000" cy="10800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 algn="ctr">
              <a:solidFill>
                <a:srgbClr val="B36313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endParaRPr lang="ko-KR" altLang="en-US">
                <a:solidFill>
                  <a:srgbClr val="FFFFFF"/>
                </a:solidFill>
              </a:endParaRPr>
            </a:p>
          </p:txBody>
        </p:sp>
        <p:sp>
          <p:nvSpPr>
            <p:cNvPr id="25610" name="TextBox 14"/>
            <p:cNvSpPr txBox="1">
              <a:spLocks noChangeArrowheads="1"/>
            </p:cNvSpPr>
            <p:nvPr/>
          </p:nvSpPr>
          <p:spPr bwMode="auto">
            <a:xfrm>
              <a:off x="154964" y="5182811"/>
              <a:ext cx="56242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latinLnBrk="0"/>
              <a:r>
                <a:rPr lang="en-US" altLang="ko-KR">
                  <a:ea typeface="굴림" pitchFamily="50" charset="-127"/>
                </a:rPr>
                <a:t>25N</a:t>
              </a:r>
            </a:p>
          </p:txBody>
        </p:sp>
      </p:grpSp>
      <p:sp>
        <p:nvSpPr>
          <p:cNvPr id="25606" name="TextBox 16"/>
          <p:cNvSpPr txBox="1">
            <a:spLocks noChangeArrowheads="1"/>
          </p:cNvSpPr>
          <p:nvPr/>
        </p:nvSpPr>
        <p:spPr bwMode="auto">
          <a:xfrm>
            <a:off x="3992563" y="5411788"/>
            <a:ext cx="561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>
                <a:ea typeface="굴림" pitchFamily="50" charset="-127"/>
              </a:rPr>
              <a:t>25N</a:t>
            </a:r>
          </a:p>
        </p:txBody>
      </p:sp>
      <p:sp>
        <p:nvSpPr>
          <p:cNvPr id="18" name="위쪽 화살표 17"/>
          <p:cNvSpPr>
            <a:spLocks noChangeArrowheads="1"/>
          </p:cNvSpPr>
          <p:nvPr/>
        </p:nvSpPr>
        <p:spPr bwMode="auto">
          <a:xfrm>
            <a:off x="4094163" y="4324350"/>
            <a:ext cx="360362" cy="1079500"/>
          </a:xfrm>
          <a:prstGeom prst="upArrow">
            <a:avLst>
              <a:gd name="adj1" fmla="val 50000"/>
              <a:gd name="adj2" fmla="val 49927"/>
            </a:avLst>
          </a:prstGeom>
          <a:solidFill>
            <a:schemeClr val="accent1"/>
          </a:solidFill>
          <a:ln w="25400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hape 224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6627" name="Shape 2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6628" name="Shape 226"/>
          <p:cNvSpPr txBox="1">
            <a:spLocks noChangeArrowheads="1"/>
          </p:cNvSpPr>
          <p:nvPr/>
        </p:nvSpPr>
        <p:spPr bwMode="auto">
          <a:xfrm>
            <a:off x="258763" y="1089025"/>
            <a:ext cx="27257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Caterpillar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6" name="Caterpillar_Mov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05" y="2293133"/>
            <a:ext cx="9143295" cy="293863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hape 224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7651" name="Shape 22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7652" name="Shape 226"/>
          <p:cNvSpPr txBox="1">
            <a:spLocks noChangeArrowheads="1"/>
          </p:cNvSpPr>
          <p:nvPr/>
        </p:nvSpPr>
        <p:spPr bwMode="auto">
          <a:xfrm>
            <a:off x="207963" y="1089025"/>
            <a:ext cx="27765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Caterpillar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27653" name="그림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1988" y="2100263"/>
            <a:ext cx="4486275" cy="150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54" name="TextBox 12"/>
          <p:cNvSpPr txBox="1">
            <a:spLocks noChangeArrowheads="1"/>
          </p:cNvSpPr>
          <p:nvPr/>
        </p:nvSpPr>
        <p:spPr bwMode="auto">
          <a:xfrm>
            <a:off x="2598738" y="4638675"/>
            <a:ext cx="5635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>
                <a:ea typeface="굴림" pitchFamily="50" charset="-127"/>
              </a:rPr>
              <a:t>25N</a:t>
            </a:r>
          </a:p>
        </p:txBody>
      </p:sp>
      <p:sp>
        <p:nvSpPr>
          <p:cNvPr id="14" name="위쪽 화살표 13"/>
          <p:cNvSpPr>
            <a:spLocks noChangeArrowheads="1"/>
          </p:cNvSpPr>
          <p:nvPr/>
        </p:nvSpPr>
        <p:spPr bwMode="auto">
          <a:xfrm>
            <a:off x="2700338" y="3551238"/>
            <a:ext cx="360362" cy="1079500"/>
          </a:xfrm>
          <a:prstGeom prst="upArrow">
            <a:avLst>
              <a:gd name="adj1" fmla="val 50000"/>
              <a:gd name="adj2" fmla="val 49927"/>
            </a:avLst>
          </a:prstGeom>
          <a:solidFill>
            <a:schemeClr val="accent1"/>
          </a:solidFill>
          <a:ln w="25400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오른쪽 화살표 2"/>
          <p:cNvSpPr>
            <a:spLocks noChangeArrowheads="1"/>
          </p:cNvSpPr>
          <p:nvPr/>
        </p:nvSpPr>
        <p:spPr bwMode="auto">
          <a:xfrm>
            <a:off x="436563" y="3551238"/>
            <a:ext cx="1079500" cy="360362"/>
          </a:xfrm>
          <a:prstGeom prst="rightArrow">
            <a:avLst>
              <a:gd name="adj1" fmla="val 50000"/>
              <a:gd name="adj2" fmla="val 49927"/>
            </a:avLst>
          </a:prstGeom>
          <a:solidFill>
            <a:schemeClr val="accent1"/>
          </a:solidFill>
          <a:ln w="25400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2755" y="3889496"/>
            <a:ext cx="780616" cy="307777"/>
          </a:xfrm>
          <a:prstGeom prst="rect">
            <a:avLst/>
          </a:prstGeom>
          <a:blipFill rotWithShape="1">
            <a:blip r:embed="rId4"/>
            <a:stretch>
              <a:fillRect l="-2344" t="-1961" b="-1764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17" name="TextBox 1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53089" y="3870354"/>
            <a:ext cx="5055482" cy="1631216"/>
          </a:xfrm>
          <a:prstGeom prst="rect">
            <a:avLst/>
          </a:prstGeom>
          <a:blipFill rotWithShape="1">
            <a:blip r:embed="rId5"/>
            <a:stretch>
              <a:fillRect l="-1205" t="-2622" b="-6367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8675" name="Shape 23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8676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3749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Shutter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6" name="ShutterDown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6138" y="2371591"/>
            <a:ext cx="8466991" cy="272127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9699" name="Shape 23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9700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246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Shutter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29701" name="그림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013" y="1849438"/>
            <a:ext cx="70104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아래쪽 화살표 8"/>
          <p:cNvSpPr>
            <a:spLocks noChangeArrowheads="1"/>
          </p:cNvSpPr>
          <p:nvPr/>
        </p:nvSpPr>
        <p:spPr bwMode="auto">
          <a:xfrm>
            <a:off x="2860675" y="1625600"/>
            <a:ext cx="360363" cy="1079500"/>
          </a:xfrm>
          <a:prstGeom prst="downArrow">
            <a:avLst>
              <a:gd name="adj1" fmla="val 50000"/>
              <a:gd name="adj2" fmla="val 49927"/>
            </a:avLst>
          </a:prstGeom>
          <a:solidFill>
            <a:schemeClr val="accent1"/>
          </a:solidFill>
          <a:ln w="25400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9703" name="TextBox 9"/>
          <p:cNvSpPr txBox="1">
            <a:spLocks noChangeArrowheads="1"/>
          </p:cNvSpPr>
          <p:nvPr/>
        </p:nvSpPr>
        <p:spPr bwMode="auto">
          <a:xfrm>
            <a:off x="3221038" y="2205038"/>
            <a:ext cx="5619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>
                <a:ea typeface="굴림" pitchFamily="50" charset="-127"/>
              </a:rPr>
              <a:t>2.3N</a:t>
            </a:r>
          </a:p>
        </p:txBody>
      </p:sp>
      <p:sp>
        <p:nvSpPr>
          <p:cNvPr id="29704" name="TextBox 10"/>
          <p:cNvSpPr txBox="1">
            <a:spLocks noChangeArrowheads="1"/>
          </p:cNvSpPr>
          <p:nvPr/>
        </p:nvSpPr>
        <p:spPr bwMode="auto">
          <a:xfrm>
            <a:off x="357188" y="4352925"/>
            <a:ext cx="5056187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2000">
                <a:ea typeface="굴림" pitchFamily="50" charset="-127"/>
              </a:rPr>
              <a:t>Shutter</a:t>
            </a:r>
            <a:r>
              <a:rPr lang="ko-KR" altLang="en-US" sz="2000">
                <a:ea typeface="굴림" pitchFamily="50" charset="-127"/>
              </a:rPr>
              <a:t> </a:t>
            </a:r>
            <a:r>
              <a:rPr lang="en-US" altLang="ko-KR" sz="2000">
                <a:ea typeface="굴림" pitchFamily="50" charset="-127"/>
              </a:rPr>
              <a:t>Weight	   	</a:t>
            </a:r>
            <a:r>
              <a:rPr lang="ko-KR" altLang="en-US" sz="2000">
                <a:ea typeface="굴림" pitchFamily="50" charset="-127"/>
              </a:rPr>
              <a:t>약 </a:t>
            </a:r>
            <a:r>
              <a:rPr lang="en-US" altLang="ko-KR" sz="2000">
                <a:ea typeface="굴림" pitchFamily="50" charset="-127"/>
              </a:rPr>
              <a:t>2.3N</a:t>
            </a:r>
          </a:p>
          <a:p>
            <a:pPr latinLnBrk="0"/>
            <a:endParaRPr lang="en-US" altLang="ko-KR" sz="2000">
              <a:ea typeface="굴림" pitchFamily="50" charset="-127"/>
            </a:endParaRPr>
          </a:p>
          <a:p>
            <a:pPr latinLnBrk="0"/>
            <a:r>
              <a:rPr lang="en-US" altLang="ko-KR" sz="2000">
                <a:ea typeface="굴림" pitchFamily="50" charset="-127"/>
              </a:rPr>
              <a:t>2.3N  x 0.04m = 0.092 N-m </a:t>
            </a:r>
          </a:p>
          <a:p>
            <a:pPr latinLnBrk="0"/>
            <a:endParaRPr lang="en-US" altLang="ko-KR" sz="2000">
              <a:ea typeface="굴림" pitchFamily="50" charset="-127"/>
            </a:endParaRPr>
          </a:p>
          <a:p>
            <a:pPr latinLnBrk="0"/>
            <a:r>
              <a:rPr lang="ko-KR" altLang="en-US" sz="2000">
                <a:ea typeface="굴림" pitchFamily="50" charset="-127"/>
              </a:rPr>
              <a:t>따라서 </a:t>
            </a:r>
            <a:r>
              <a:rPr lang="en-US" altLang="ko-KR" sz="2000">
                <a:ea typeface="굴림" pitchFamily="50" charset="-127"/>
              </a:rPr>
              <a:t>2.5N-m </a:t>
            </a:r>
            <a:r>
              <a:rPr lang="ko-KR" altLang="en-US" sz="2000">
                <a:ea typeface="굴림" pitchFamily="50" charset="-127"/>
              </a:rPr>
              <a:t>이내이므로 </a:t>
            </a:r>
            <a:r>
              <a:rPr lang="ko-KR" altLang="en-US" sz="2000" b="1">
                <a:ea typeface="굴림" pitchFamily="50" charset="-127"/>
              </a:rPr>
              <a:t>구동가능</a:t>
            </a:r>
            <a:endParaRPr lang="en-US" altLang="ko-KR" sz="2000" b="1">
              <a:ea typeface="굴림" pitchFamily="50" charset="-127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0723" name="Shape 23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0724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79717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Robot Arm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구동부 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0725" name="Shape 523"/>
          <p:cNvSpPr txBox="1">
            <a:spLocks noChangeArrowheads="1"/>
          </p:cNvSpPr>
          <p:nvPr/>
        </p:nvSpPr>
        <p:spPr bwMode="auto">
          <a:xfrm>
            <a:off x="393158" y="3915619"/>
            <a:ext cx="2014376" cy="4711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latinLnBrk="0"/>
            <a:r>
              <a:rPr lang="ko-KR" altLang="en-US" dirty="0" smtClean="0">
                <a:ea typeface="굴림" pitchFamily="50" charset="-127"/>
              </a:rPr>
              <a:t>구동 토크 </a:t>
            </a:r>
            <a:r>
              <a:rPr lang="en-US" altLang="ko-KR" dirty="0" smtClean="0">
                <a:ea typeface="굴림" pitchFamily="50" charset="-127"/>
              </a:rPr>
              <a:t>: 5N-m</a:t>
            </a:r>
            <a:endParaRPr lang="en-US" altLang="ko-KR" dirty="0">
              <a:ea typeface="굴림" pitchFamily="50" charset="-127"/>
            </a:endParaRPr>
          </a:p>
          <a:p>
            <a:pPr latinLnBrk="0"/>
            <a:endParaRPr lang="ko-KR" altLang="ko-KR" dirty="0"/>
          </a:p>
        </p:txBody>
      </p:sp>
      <p:sp>
        <p:nvSpPr>
          <p:cNvPr id="30726" name="Shape 524"/>
          <p:cNvSpPr>
            <a:spLocks noChangeArrowheads="1"/>
          </p:cNvSpPr>
          <p:nvPr/>
        </p:nvSpPr>
        <p:spPr bwMode="auto">
          <a:xfrm>
            <a:off x="4503738" y="4043363"/>
            <a:ext cx="133350" cy="798512"/>
          </a:xfrm>
          <a:prstGeom prst="downArrow">
            <a:avLst>
              <a:gd name="adj1" fmla="val 50000"/>
              <a:gd name="adj2" fmla="val 50178"/>
            </a:avLst>
          </a:prstGeom>
          <a:solidFill>
            <a:schemeClr val="tx2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lIns="91425" tIns="91425" rIns="91425" bIns="91425" anchor="ctr"/>
          <a:lstStyle/>
          <a:p>
            <a:pPr latinLnBrk="0"/>
            <a:endParaRPr lang="ko-KR" altLang="ko-KR"/>
          </a:p>
        </p:txBody>
      </p:sp>
      <p:sp>
        <p:nvSpPr>
          <p:cNvPr id="30727" name="Shape 525"/>
          <p:cNvSpPr txBox="1">
            <a:spLocks noChangeArrowheads="1"/>
          </p:cNvSpPr>
          <p:nvPr/>
        </p:nvSpPr>
        <p:spPr bwMode="auto">
          <a:xfrm>
            <a:off x="4271963" y="5033963"/>
            <a:ext cx="5969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latinLnBrk="0"/>
            <a:r>
              <a:rPr lang="en-US" altLang="ko-KR" dirty="0">
                <a:ea typeface="굴림" pitchFamily="50" charset="-127"/>
              </a:rPr>
              <a:t>500g</a:t>
            </a:r>
          </a:p>
        </p:txBody>
      </p:sp>
      <p:sp>
        <p:nvSpPr>
          <p:cNvPr id="30728" name="Shape 526"/>
          <p:cNvSpPr>
            <a:spLocks noChangeArrowheads="1"/>
          </p:cNvSpPr>
          <p:nvPr/>
        </p:nvSpPr>
        <p:spPr bwMode="auto">
          <a:xfrm>
            <a:off x="7931150" y="3030538"/>
            <a:ext cx="133350" cy="798512"/>
          </a:xfrm>
          <a:prstGeom prst="downArrow">
            <a:avLst>
              <a:gd name="adj1" fmla="val 50000"/>
              <a:gd name="adj2" fmla="val 50178"/>
            </a:avLst>
          </a:prstGeom>
          <a:solidFill>
            <a:schemeClr val="tx2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lIns="91425" tIns="91425" rIns="91425" bIns="91425" anchor="ctr"/>
          <a:lstStyle/>
          <a:p>
            <a:pPr latinLnBrk="0"/>
            <a:endParaRPr lang="ko-KR" altLang="ko-KR"/>
          </a:p>
        </p:txBody>
      </p:sp>
      <p:sp>
        <p:nvSpPr>
          <p:cNvPr id="30729" name="Shape 527"/>
          <p:cNvSpPr txBox="1">
            <a:spLocks noChangeArrowheads="1"/>
          </p:cNvSpPr>
          <p:nvPr/>
        </p:nvSpPr>
        <p:spPr bwMode="auto">
          <a:xfrm>
            <a:off x="7694613" y="4932363"/>
            <a:ext cx="436562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algn="ctr" latinLnBrk="0"/>
            <a:r>
              <a:rPr lang="en-US" altLang="ko-KR">
                <a:ea typeface="굴림" pitchFamily="50" charset="-127"/>
              </a:rPr>
              <a:t>x?</a:t>
            </a:r>
          </a:p>
        </p:txBody>
      </p:sp>
      <p:sp>
        <p:nvSpPr>
          <p:cNvPr id="30730" name="Shape 528"/>
          <p:cNvSpPr txBox="1">
            <a:spLocks/>
          </p:cNvSpPr>
          <p:nvPr/>
        </p:nvSpPr>
        <p:spPr bwMode="auto">
          <a:xfrm>
            <a:off x="436563" y="5576888"/>
            <a:ext cx="8402637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약 </a:t>
            </a:r>
            <a:r>
              <a:rPr lang="en-US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75</a:t>
            </a:r>
            <a:r>
              <a:rPr lang="en-US" altLang="ko-KR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0g</a:t>
            </a:r>
            <a:endParaRPr lang="en-US" altLang="ko-KR" sz="2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0731" name="그림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701800"/>
            <a:ext cx="9144000" cy="219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32" name="Shape 524"/>
          <p:cNvSpPr>
            <a:spLocks noChangeArrowheads="1"/>
          </p:cNvSpPr>
          <p:nvPr/>
        </p:nvSpPr>
        <p:spPr bwMode="auto">
          <a:xfrm>
            <a:off x="7778750" y="4043363"/>
            <a:ext cx="133350" cy="798512"/>
          </a:xfrm>
          <a:prstGeom prst="downArrow">
            <a:avLst>
              <a:gd name="adj1" fmla="val 50000"/>
              <a:gd name="adj2" fmla="val 50178"/>
            </a:avLst>
          </a:prstGeom>
          <a:solidFill>
            <a:schemeClr val="tx2"/>
          </a:solidFill>
          <a:ln w="19050">
            <a:solidFill>
              <a:schemeClr val="bg2"/>
            </a:solidFill>
            <a:round/>
            <a:headEnd/>
            <a:tailEnd/>
          </a:ln>
        </p:spPr>
        <p:txBody>
          <a:bodyPr lIns="91425" tIns="91425" rIns="91425" bIns="91425" anchor="ctr"/>
          <a:lstStyle/>
          <a:p>
            <a:pPr latinLnBrk="0"/>
            <a:endParaRPr lang="ko-KR" altLang="ko-KR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hape 50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1747" name="Shape 509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62" y="1860550"/>
            <a:ext cx="2098293" cy="3664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Shape 511"/>
          <p:cNvSpPr txBox="1">
            <a:spLocks noChangeArrowheads="1"/>
          </p:cNvSpPr>
          <p:nvPr/>
        </p:nvSpPr>
        <p:spPr bwMode="auto">
          <a:xfrm>
            <a:off x="5716588" y="1860550"/>
            <a:ext cx="3122612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/>
          <a:lstStyle/>
          <a:p>
            <a:pPr latinLnBrk="0"/>
            <a:r>
              <a:rPr lang="en-US" sz="1600" dirty="0" err="1"/>
              <a:t>미션</a:t>
            </a:r>
            <a:r>
              <a:rPr lang="en-US" sz="1600" dirty="0"/>
              <a:t> </a:t>
            </a:r>
            <a:r>
              <a:rPr lang="en-US" sz="1600" dirty="0" err="1"/>
              <a:t>수행에</a:t>
            </a:r>
            <a:r>
              <a:rPr lang="en-US" sz="1600" dirty="0"/>
              <a:t> </a:t>
            </a:r>
            <a:r>
              <a:rPr lang="en-US" sz="1600" dirty="0" err="1"/>
              <a:t>맞는</a:t>
            </a:r>
            <a:r>
              <a:rPr lang="en-US" sz="1600" dirty="0"/>
              <a:t> </a:t>
            </a:r>
            <a:r>
              <a:rPr lang="en-US" sz="1600" dirty="0" err="1"/>
              <a:t>그립</a:t>
            </a:r>
            <a:r>
              <a:rPr lang="en-US" sz="1600" dirty="0"/>
              <a:t> </a:t>
            </a:r>
            <a:r>
              <a:rPr lang="en-US" sz="1600" dirty="0" err="1"/>
              <a:t>개발</a:t>
            </a:r>
            <a:r>
              <a:rPr lang="en-US" sz="1600" dirty="0"/>
              <a:t> </a:t>
            </a:r>
          </a:p>
          <a:p>
            <a:pPr latinLnBrk="0"/>
            <a:endParaRPr lang="ko-KR" sz="1600" dirty="0">
              <a:ea typeface="굴림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1. </a:t>
            </a:r>
            <a:r>
              <a:rPr lang="en-US" sz="1600" dirty="0" err="1"/>
              <a:t>집게</a:t>
            </a:r>
            <a:r>
              <a:rPr lang="en-US" sz="1600" dirty="0"/>
              <a:t> </a:t>
            </a:r>
            <a:r>
              <a:rPr lang="en-US" sz="1600" dirty="0" err="1"/>
              <a:t>기능</a:t>
            </a:r>
            <a:r>
              <a:rPr lang="en-US" sz="1600" dirty="0"/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    -&gt; </a:t>
            </a:r>
            <a:r>
              <a:rPr lang="en-US" sz="1600" dirty="0" err="1"/>
              <a:t>모터</a:t>
            </a:r>
            <a:r>
              <a:rPr lang="en-US" sz="1600" dirty="0"/>
              <a:t> </a:t>
            </a:r>
            <a:r>
              <a:rPr lang="en-US" sz="1600" dirty="0" err="1"/>
              <a:t>회전을</a:t>
            </a:r>
            <a:r>
              <a:rPr lang="en-US" sz="1600" dirty="0"/>
              <a:t> </a:t>
            </a:r>
            <a:r>
              <a:rPr lang="en-US" sz="1600" dirty="0" err="1"/>
              <a:t>나사구조로</a:t>
            </a:r>
            <a:r>
              <a:rPr lang="en-US" sz="1600" dirty="0"/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         </a:t>
            </a:r>
            <a:r>
              <a:rPr lang="en-US" sz="1600" dirty="0" err="1"/>
              <a:t>집게</a:t>
            </a:r>
            <a:r>
              <a:rPr lang="en-US" sz="1600" dirty="0"/>
              <a:t> </a:t>
            </a:r>
            <a:r>
              <a:rPr lang="en-US" sz="1600" dirty="0" err="1"/>
              <a:t>기능</a:t>
            </a:r>
            <a:r>
              <a:rPr lang="en-US" sz="1600" dirty="0"/>
              <a:t> </a:t>
            </a:r>
            <a:r>
              <a:rPr lang="en-US" sz="1600" dirty="0" err="1"/>
              <a:t>구현</a:t>
            </a:r>
            <a:r>
              <a:rPr lang="en-US" sz="1600" dirty="0"/>
              <a:t>   </a:t>
            </a:r>
          </a:p>
          <a:p>
            <a:pPr latinLnBrk="0">
              <a:lnSpc>
                <a:spcPct val="150000"/>
              </a:lnSpc>
            </a:pPr>
            <a:endParaRPr lang="ko-KR" sz="1600" dirty="0">
              <a:ea typeface="굴림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2.  </a:t>
            </a:r>
            <a:r>
              <a:rPr lang="en-US" sz="1600" dirty="0" err="1"/>
              <a:t>그립</a:t>
            </a:r>
            <a:r>
              <a:rPr lang="en-US" sz="1600" dirty="0"/>
              <a:t> </a:t>
            </a:r>
            <a:r>
              <a:rPr lang="en-US" sz="1600" dirty="0" err="1"/>
              <a:t>회전</a:t>
            </a:r>
            <a:r>
              <a:rPr lang="en-US" sz="1600" dirty="0"/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    -&gt;  </a:t>
            </a:r>
            <a:r>
              <a:rPr lang="en-US" sz="1600" dirty="0" err="1"/>
              <a:t>밸브</a:t>
            </a:r>
            <a:r>
              <a:rPr lang="en-US" sz="1600" dirty="0"/>
              <a:t> </a:t>
            </a:r>
            <a:r>
              <a:rPr lang="en-US" sz="1600" dirty="0" err="1"/>
              <a:t>회전을</a:t>
            </a:r>
            <a:r>
              <a:rPr lang="en-US" sz="1600" dirty="0"/>
              <a:t> </a:t>
            </a:r>
            <a:r>
              <a:rPr lang="en-US" sz="1600" dirty="0" err="1"/>
              <a:t>위한</a:t>
            </a:r>
            <a:r>
              <a:rPr lang="en-US" sz="1600" dirty="0"/>
              <a:t> </a:t>
            </a:r>
            <a:r>
              <a:rPr lang="en-US" sz="1600" dirty="0" err="1"/>
              <a:t>구조</a:t>
            </a:r>
            <a:r>
              <a:rPr lang="en-US" sz="1600" dirty="0"/>
              <a:t> </a:t>
            </a:r>
          </a:p>
          <a:p>
            <a:pPr latinLnBrk="0">
              <a:lnSpc>
                <a:spcPct val="150000"/>
              </a:lnSpc>
            </a:pPr>
            <a:endParaRPr lang="ko-KR" sz="1600" dirty="0">
              <a:ea typeface="굴림" pitchFamily="50" charset="-127"/>
            </a:endParaRP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3.  </a:t>
            </a:r>
            <a:r>
              <a:rPr lang="en-US" sz="1600" dirty="0" err="1"/>
              <a:t>양쪽</a:t>
            </a:r>
            <a:r>
              <a:rPr lang="en-US" sz="1600" dirty="0"/>
              <a:t> </a:t>
            </a:r>
            <a:r>
              <a:rPr lang="en-US" sz="1600" dirty="0" err="1"/>
              <a:t>집게</a:t>
            </a:r>
            <a:r>
              <a:rPr lang="en-US" sz="1600" dirty="0"/>
              <a:t> </a:t>
            </a:r>
            <a:r>
              <a:rPr lang="en-US" sz="1600" dirty="0" err="1"/>
              <a:t>부위에</a:t>
            </a:r>
            <a:r>
              <a:rPr lang="en-US" sz="1600" dirty="0"/>
              <a:t> </a:t>
            </a:r>
            <a:r>
              <a:rPr lang="en-US" sz="1600" dirty="0" err="1"/>
              <a:t>거리</a:t>
            </a:r>
            <a:r>
              <a:rPr lang="en-US" sz="1600" dirty="0"/>
              <a:t> </a:t>
            </a:r>
            <a:r>
              <a:rPr lang="en-US" sz="1600" dirty="0" err="1"/>
              <a:t>센서</a:t>
            </a:r>
            <a:r>
              <a:rPr lang="en-US" sz="1600" dirty="0"/>
              <a:t> </a:t>
            </a:r>
            <a:r>
              <a:rPr lang="en-US" sz="1600" dirty="0" err="1"/>
              <a:t>부착</a:t>
            </a:r>
            <a:r>
              <a:rPr lang="en-US" sz="1600" dirty="0"/>
              <a:t> </a:t>
            </a:r>
          </a:p>
          <a:p>
            <a:pPr latinLnBrk="0">
              <a:lnSpc>
                <a:spcPct val="150000"/>
              </a:lnSpc>
            </a:pPr>
            <a:r>
              <a:rPr lang="en-US" altLang="ko-KR" sz="1600" dirty="0">
                <a:ea typeface="굴림" pitchFamily="50" charset="-127"/>
              </a:rPr>
              <a:t>   -&gt; </a:t>
            </a:r>
            <a:r>
              <a:rPr lang="en-US" sz="1600" dirty="0" err="1"/>
              <a:t>정확한</a:t>
            </a:r>
            <a:r>
              <a:rPr lang="en-US" sz="1600" dirty="0"/>
              <a:t>  </a:t>
            </a:r>
            <a:r>
              <a:rPr lang="en-US" sz="1600" dirty="0" err="1"/>
              <a:t>집게</a:t>
            </a:r>
            <a:r>
              <a:rPr lang="en-US" sz="1600" dirty="0"/>
              <a:t> </a:t>
            </a:r>
            <a:r>
              <a:rPr lang="en-US" sz="1600" dirty="0" err="1"/>
              <a:t>능력</a:t>
            </a:r>
            <a:r>
              <a:rPr lang="en-US" sz="1600" dirty="0"/>
              <a:t> </a:t>
            </a:r>
            <a:r>
              <a:rPr lang="en-US" sz="1600" dirty="0" err="1"/>
              <a:t>부여</a:t>
            </a:r>
            <a:r>
              <a:rPr lang="en-US" dirty="0"/>
              <a:t> </a:t>
            </a:r>
          </a:p>
        </p:txBody>
      </p:sp>
      <p:sp>
        <p:nvSpPr>
          <p:cNvPr id="31750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246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Grap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구동부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6192" y="1839169"/>
            <a:ext cx="2488273" cy="3693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2771" name="Shape 23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2772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246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Grap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구동부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6" name="모터세트_손_2_움직임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32436" y="1929264"/>
            <a:ext cx="8264324" cy="418994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3795" name="그림 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6563" y="2100263"/>
            <a:ext cx="320040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92575" y="1640337"/>
            <a:ext cx="5055482" cy="3970318"/>
          </a:xfrm>
          <a:prstGeom prst="rect">
            <a:avLst/>
          </a:prstGeom>
          <a:blipFill rotWithShape="1">
            <a:blip r:embed="rId4"/>
            <a:stretch>
              <a:fillRect l="-1086" t="-1075"/>
            </a:stretch>
          </a:blipFill>
        </p:spPr>
        <p:txBody>
          <a:bodyPr/>
          <a:lstStyle/>
          <a:p>
            <a:r>
              <a:rPr lang="ko-KR" altLang="en-US">
                <a:noFill/>
              </a:rPr>
              <a:t> </a:t>
            </a:r>
          </a:p>
        </p:txBody>
      </p:sp>
      <p:sp>
        <p:nvSpPr>
          <p:cNvPr id="33797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246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Grap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구동부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hape 23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4819" name="Shape 234"/>
          <p:cNvSpPr txBox="1">
            <a:spLocks noChangeArrowheads="1"/>
          </p:cNvSpPr>
          <p:nvPr/>
        </p:nvSpPr>
        <p:spPr bwMode="auto">
          <a:xfrm>
            <a:off x="5203825" y="2030413"/>
            <a:ext cx="3917950" cy="371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latinLnBrk="0"/>
            <a:r>
              <a:rPr lang="en-US" altLang="ko-KR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347/2=173N</a:t>
            </a:r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/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173*cot(a)</a:t>
            </a: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 x</a:t>
            </a:r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축 방향의 힘</a:t>
            </a: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 (30</a:t>
            </a:r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도로 가정</a:t>
            </a: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)</a:t>
            </a:r>
          </a:p>
          <a:p>
            <a:pPr latinLnBrk="0"/>
            <a:r>
              <a:rPr lang="en-US" altLang="ko-KR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283N</a:t>
            </a:r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B</a:t>
            </a:r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와 </a:t>
            </a: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C</a:t>
            </a:r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의 비율 </a:t>
            </a:r>
            <a:r>
              <a:rPr lang="en-US" altLang="ko-KR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1:2</a:t>
            </a:r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약 </a:t>
            </a:r>
            <a:r>
              <a:rPr lang="en-US" altLang="ko-KR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141N</a:t>
            </a:r>
            <a:r>
              <a:rPr lang="ko-KR" altLang="en-US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의 </a:t>
            </a:r>
            <a:r>
              <a:rPr lang="ko-KR" altLang="en-US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힘을 </a:t>
            </a:r>
            <a:r>
              <a:rPr lang="ko-KR" altLang="en-US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Wingdings" pitchFamily="2" charset="2"/>
              </a:rPr>
              <a:t>받음</a:t>
            </a:r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endParaRPr lang="en-US" altLang="ko-KR" sz="1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Wingdings" pitchFamily="2" charset="2"/>
            </a:endParaRPr>
          </a:p>
          <a:p>
            <a:pPr latinLnBrk="0"/>
            <a:r>
              <a:rPr lang="ko-KR" altLang="en-US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벽돌의 마찰계수 </a:t>
            </a:r>
            <a:r>
              <a:rPr lang="en-US" altLang="ko-KR" sz="1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:   0.4</a:t>
            </a:r>
            <a:endParaRPr lang="en-US" sz="18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/>
            <a:endParaRPr lang="en-US" sz="1800" dirty="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/>
            <a:r>
              <a:rPr lang="en-US" sz="1800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56.4N</a:t>
            </a:r>
            <a:r>
              <a:rPr lang="ko-KR" altLang="en-US" sz="1800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의 무게를 지탱가능</a:t>
            </a:r>
            <a:endParaRPr lang="en-US" sz="18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34820" name="그림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663" y="1938338"/>
            <a:ext cx="4130675" cy="3879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직선 연결선 4"/>
          <p:cNvCxnSpPr/>
          <p:nvPr/>
        </p:nvCxnSpPr>
        <p:spPr>
          <a:xfrm>
            <a:off x="1589088" y="4048125"/>
            <a:ext cx="1254125" cy="952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589088" y="4065588"/>
            <a:ext cx="1733550" cy="7667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455863" y="3878263"/>
            <a:ext cx="544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4000">
                <a:solidFill>
                  <a:srgbClr val="FF0000"/>
                </a:solidFill>
                <a:ea typeface="굴림" pitchFamily="50" charset="-127"/>
              </a:rPr>
              <a:t>a</a:t>
            </a:r>
            <a:endParaRPr lang="ko-KR" altLang="en-US" sz="4000">
              <a:solidFill>
                <a:srgbClr val="FF0000"/>
              </a:solidFill>
              <a:ea typeface="굴림" pitchFamily="50" charset="-127"/>
            </a:endParaRPr>
          </a:p>
        </p:txBody>
      </p:sp>
      <p:sp>
        <p:nvSpPr>
          <p:cNvPr id="2" name="오른쪽 화살표 1"/>
          <p:cNvSpPr>
            <a:spLocks noChangeArrowheads="1"/>
          </p:cNvSpPr>
          <p:nvPr/>
        </p:nvSpPr>
        <p:spPr bwMode="auto">
          <a:xfrm>
            <a:off x="263525" y="3910013"/>
            <a:ext cx="801688" cy="312737"/>
          </a:xfrm>
          <a:prstGeom prst="rightArrow">
            <a:avLst>
              <a:gd name="adj1" fmla="val 50000"/>
              <a:gd name="adj2" fmla="val 50154"/>
            </a:avLst>
          </a:prstGeom>
          <a:solidFill>
            <a:schemeClr val="accent2"/>
          </a:solidFill>
          <a:ln w="25400" algn="ctr">
            <a:solidFill>
              <a:srgbClr val="59981A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FFFFFF"/>
                </a:solidFill>
              </a:rPr>
              <a:t>B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0" name="오른쪽 화살표 9"/>
          <p:cNvSpPr>
            <a:spLocks noChangeArrowheads="1"/>
          </p:cNvSpPr>
          <p:nvPr/>
        </p:nvSpPr>
        <p:spPr bwMode="auto">
          <a:xfrm>
            <a:off x="138113" y="2697163"/>
            <a:ext cx="800100" cy="314325"/>
          </a:xfrm>
          <a:prstGeom prst="rightArrow">
            <a:avLst>
              <a:gd name="adj1" fmla="val 50000"/>
              <a:gd name="adj2" fmla="val 49801"/>
            </a:avLst>
          </a:prstGeom>
          <a:solidFill>
            <a:schemeClr val="accent2"/>
          </a:solidFill>
          <a:ln w="25400" algn="ctr">
            <a:solidFill>
              <a:srgbClr val="59981A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FFFFFF"/>
                </a:solidFill>
              </a:rPr>
              <a:t>C</a:t>
            </a: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4826" name="Shape 234"/>
          <p:cNvSpPr txBox="1">
            <a:spLocks noChangeArrowheads="1"/>
          </p:cNvSpPr>
          <p:nvPr/>
        </p:nvSpPr>
        <p:spPr bwMode="auto">
          <a:xfrm>
            <a:off x="207963" y="1089025"/>
            <a:ext cx="2246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342900" indent="-34290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Grap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구동부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hape 124"/>
          <p:cNvSpPr txBox="1">
            <a:spLocks noChangeArrowheads="1"/>
          </p:cNvSpPr>
          <p:nvPr/>
        </p:nvSpPr>
        <p:spPr bwMode="auto">
          <a:xfrm>
            <a:off x="609600" y="381000"/>
            <a:ext cx="79248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4000">
                <a:solidFill>
                  <a:srgbClr val="929292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CONTENTS</a:t>
            </a:r>
          </a:p>
        </p:txBody>
      </p:sp>
      <p:cxnSp>
        <p:nvCxnSpPr>
          <p:cNvPr id="17411" name="Shape 125"/>
          <p:cNvCxnSpPr>
            <a:cxnSpLocks noChangeShapeType="1"/>
          </p:cNvCxnSpPr>
          <p:nvPr/>
        </p:nvCxnSpPr>
        <p:spPr bwMode="auto">
          <a:xfrm rot="10800000" flipH="1">
            <a:off x="1411288" y="3078163"/>
            <a:ext cx="5683250" cy="36512"/>
          </a:xfrm>
          <a:prstGeom prst="straightConnector1">
            <a:avLst/>
          </a:prstGeom>
          <a:noFill/>
          <a:ln w="47625">
            <a:solidFill>
              <a:srgbClr val="E4E4E4"/>
            </a:solidFill>
            <a:round/>
            <a:headEnd/>
            <a:tailEnd/>
          </a:ln>
        </p:spPr>
      </p:cxnSp>
      <p:sp>
        <p:nvSpPr>
          <p:cNvPr id="17412" name="Shape 126"/>
          <p:cNvSpPr>
            <a:spLocks noChangeArrowheads="1"/>
          </p:cNvSpPr>
          <p:nvPr/>
        </p:nvSpPr>
        <p:spPr bwMode="auto">
          <a:xfrm>
            <a:off x="8686800" y="5332413"/>
            <a:ext cx="457200" cy="9683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660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</a:t>
            </a:r>
          </a:p>
        </p:txBody>
      </p:sp>
      <p:grpSp>
        <p:nvGrpSpPr>
          <p:cNvPr id="127" name="Shape 127"/>
          <p:cNvGrpSpPr>
            <a:grpSpLocks/>
          </p:cNvGrpSpPr>
          <p:nvPr/>
        </p:nvGrpSpPr>
        <p:grpSpPr bwMode="auto">
          <a:xfrm>
            <a:off x="3449638" y="2084388"/>
            <a:ext cx="2060575" cy="2054225"/>
            <a:chOff x="2173" y="1313"/>
            <a:chExt cx="1298" cy="1294"/>
          </a:xfrm>
        </p:grpSpPr>
        <p:pic>
          <p:nvPicPr>
            <p:cNvPr id="17413" name="Shape 12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173" y="1313"/>
              <a:ext cx="1298" cy="1294"/>
            </a:xfrm>
            <a:prstGeom prst="rect">
              <a:avLst/>
            </a:prstGeom>
            <a:noFill/>
          </p:spPr>
        </p:pic>
        <p:sp>
          <p:nvSpPr>
            <p:cNvPr id="17414" name="Text Box 6"/>
            <p:cNvSpPr txBox="1">
              <a:spLocks noChangeArrowheads="1"/>
            </p:cNvSpPr>
            <p:nvPr/>
          </p:nvSpPr>
          <p:spPr bwMode="auto">
            <a:xfrm>
              <a:off x="2364" y="1502"/>
              <a:ext cx="917" cy="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      </a:t>
              </a:r>
            </a:p>
          </p:txBody>
        </p:sp>
      </p:grpSp>
      <p:sp>
        <p:nvSpPr>
          <p:cNvPr id="17416" name="Shape 128"/>
          <p:cNvSpPr txBox="1">
            <a:spLocks noChangeArrowheads="1"/>
          </p:cNvSpPr>
          <p:nvPr/>
        </p:nvSpPr>
        <p:spPr bwMode="auto">
          <a:xfrm>
            <a:off x="3863975" y="1728788"/>
            <a:ext cx="12192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17000" b="1">
                <a:solidFill>
                  <a:srgbClr val="00206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</a:t>
            </a:r>
          </a:p>
        </p:txBody>
      </p:sp>
      <p:sp>
        <p:nvSpPr>
          <p:cNvPr id="17417" name="Shape 129"/>
          <p:cNvSpPr txBox="1">
            <a:spLocks noChangeArrowheads="1"/>
          </p:cNvSpPr>
          <p:nvPr/>
        </p:nvSpPr>
        <p:spPr bwMode="auto">
          <a:xfrm>
            <a:off x="3509963" y="2979738"/>
            <a:ext cx="1931987" cy="66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lnSpc>
                <a:spcPct val="80000"/>
              </a:lnSpc>
              <a:buSzPct val="25000"/>
            </a:pPr>
            <a:r>
              <a:rPr lang="en-US" altLang="ko-KR" sz="2300" b="1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Contents</a:t>
            </a:r>
          </a:p>
        </p:txBody>
      </p:sp>
      <p:grpSp>
        <p:nvGrpSpPr>
          <p:cNvPr id="130" name="Shape 130"/>
          <p:cNvGrpSpPr>
            <a:grpSpLocks/>
          </p:cNvGrpSpPr>
          <p:nvPr/>
        </p:nvGrpSpPr>
        <p:grpSpPr bwMode="auto">
          <a:xfrm>
            <a:off x="3687763" y="2133600"/>
            <a:ext cx="1585912" cy="1292225"/>
            <a:chOff x="2323" y="1344"/>
            <a:chExt cx="999" cy="814"/>
          </a:xfrm>
        </p:grpSpPr>
        <p:pic>
          <p:nvPicPr>
            <p:cNvPr id="17418" name="Shape 130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323" y="1344"/>
              <a:ext cx="999" cy="814"/>
            </a:xfrm>
            <a:prstGeom prst="rect">
              <a:avLst/>
            </a:prstGeom>
            <a:noFill/>
          </p:spPr>
        </p:pic>
        <p:sp>
          <p:nvSpPr>
            <p:cNvPr id="17419" name="Text Box 11"/>
            <p:cNvSpPr txBox="1">
              <a:spLocks noChangeArrowheads="1"/>
            </p:cNvSpPr>
            <p:nvPr/>
          </p:nvSpPr>
          <p:spPr bwMode="auto">
            <a:xfrm>
              <a:off x="2471" y="1463"/>
              <a:ext cx="70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</a:t>
              </a:r>
            </a:p>
          </p:txBody>
        </p:sp>
      </p:grpSp>
      <p:grpSp>
        <p:nvGrpSpPr>
          <p:cNvPr id="17421" name="Shape 131"/>
          <p:cNvGrpSpPr>
            <a:grpSpLocks/>
          </p:cNvGrpSpPr>
          <p:nvPr/>
        </p:nvGrpSpPr>
        <p:grpSpPr bwMode="auto">
          <a:xfrm>
            <a:off x="1187450" y="1720850"/>
            <a:ext cx="2057400" cy="2708275"/>
            <a:chOff x="6324600" y="1587511"/>
            <a:chExt cx="2057400" cy="2708434"/>
          </a:xfrm>
        </p:grpSpPr>
        <p:sp>
          <p:nvSpPr>
            <p:cNvPr id="17428" name="Shape 132"/>
            <p:cNvSpPr>
              <a:spLocks noChangeArrowheads="1"/>
            </p:cNvSpPr>
            <p:nvPr/>
          </p:nvSpPr>
          <p:spPr bwMode="auto">
            <a:xfrm>
              <a:off x="6324600" y="1953642"/>
              <a:ext cx="2057400" cy="2057400"/>
            </a:xfrm>
            <a:prstGeom prst="ellipse">
              <a:avLst/>
            </a:prstGeom>
            <a:solidFill>
              <a:srgbClr val="E36C09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      </a:t>
              </a:r>
            </a:p>
          </p:txBody>
        </p:sp>
        <p:sp>
          <p:nvSpPr>
            <p:cNvPr id="17429" name="Shape 133"/>
            <p:cNvSpPr txBox="1">
              <a:spLocks noChangeArrowheads="1"/>
            </p:cNvSpPr>
            <p:nvPr/>
          </p:nvSpPr>
          <p:spPr bwMode="auto">
            <a:xfrm>
              <a:off x="6721603" y="1587511"/>
              <a:ext cx="1219199" cy="27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altLang="ko-KR" sz="17000" b="1">
                  <a:solidFill>
                    <a:srgbClr val="97480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1</a:t>
              </a:r>
            </a:p>
          </p:txBody>
        </p:sp>
        <p:sp>
          <p:nvSpPr>
            <p:cNvPr id="17430" name="Shape 134"/>
            <p:cNvSpPr txBox="1">
              <a:spLocks noChangeArrowheads="1"/>
            </p:cNvSpPr>
            <p:nvPr/>
          </p:nvSpPr>
          <p:spPr bwMode="auto">
            <a:xfrm>
              <a:off x="6411810" y="2530634"/>
              <a:ext cx="1931159" cy="970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 latinLnBrk="0">
                <a:lnSpc>
                  <a:spcPct val="80000"/>
                </a:lnSpc>
              </a:pPr>
              <a:endParaRPr lang="ko-KR" altLang="ko-KR" sz="23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  <a:p>
              <a:pPr algn="ctr" latinLnBrk="0">
                <a:lnSpc>
                  <a:spcPct val="80000"/>
                </a:lnSpc>
                <a:buSzPct val="25000"/>
              </a:pPr>
              <a:r>
                <a:rPr lang="en-US" altLang="ko-KR" sz="2300" b="1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Overview</a:t>
              </a:r>
            </a:p>
          </p:txBody>
        </p:sp>
        <p:grpSp>
          <p:nvGrpSpPr>
            <p:cNvPr id="135" name="Shape 135"/>
            <p:cNvGrpSpPr>
              <a:grpSpLocks/>
            </p:cNvGrpSpPr>
            <p:nvPr/>
          </p:nvGrpSpPr>
          <p:grpSpPr bwMode="auto">
            <a:xfrm>
              <a:off x="6569537" y="2007134"/>
              <a:ext cx="1584960" cy="1292352"/>
              <a:chOff x="1432560" y="2139696"/>
              <a:chExt cx="1584960" cy="1292352"/>
            </a:xfrm>
          </p:grpSpPr>
          <p:pic>
            <p:nvPicPr>
              <p:cNvPr id="17431" name="Shape 135"/>
              <p:cNvPicPr>
                <a:picLocks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432560" y="2139696"/>
                <a:ext cx="1584960" cy="1292352"/>
              </a:xfrm>
              <a:prstGeom prst="rect">
                <a:avLst/>
              </a:prstGeom>
              <a:noFill/>
            </p:spPr>
          </p:pic>
          <p:sp>
            <p:nvSpPr>
              <p:cNvPr id="17432" name="Text Box 24"/>
              <p:cNvSpPr txBox="1">
                <a:spLocks noChangeArrowheads="1"/>
              </p:cNvSpPr>
              <p:nvPr/>
            </p:nvSpPr>
            <p:spPr bwMode="auto">
              <a:xfrm>
                <a:off x="1664845" y="2327630"/>
                <a:ext cx="1119683" cy="9159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altLang="ko-KR" sz="1800">
                    <a:solidFill>
                      <a:srgbClr val="FFFFFF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       </a:t>
                </a:r>
              </a:p>
            </p:txBody>
          </p:sp>
        </p:grpSp>
      </p:grpSp>
      <p:sp>
        <p:nvSpPr>
          <p:cNvPr id="17422" name="Shape 136"/>
          <p:cNvSpPr>
            <a:spLocks noChangeArrowheads="1"/>
          </p:cNvSpPr>
          <p:nvPr/>
        </p:nvSpPr>
        <p:spPr bwMode="auto">
          <a:xfrm>
            <a:off x="5808663" y="2043113"/>
            <a:ext cx="2057400" cy="2057400"/>
          </a:xfrm>
          <a:prstGeom prst="ellipse">
            <a:avLst/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  </a:t>
            </a:r>
          </a:p>
        </p:txBody>
      </p:sp>
      <p:sp>
        <p:nvSpPr>
          <p:cNvPr id="17423" name="Shape 137"/>
          <p:cNvSpPr txBox="1">
            <a:spLocks noChangeArrowheads="1"/>
          </p:cNvSpPr>
          <p:nvPr/>
        </p:nvSpPr>
        <p:spPr bwMode="auto">
          <a:xfrm>
            <a:off x="6191250" y="1654175"/>
            <a:ext cx="1219200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17000" b="1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</a:t>
            </a:r>
          </a:p>
        </p:txBody>
      </p:sp>
      <p:sp>
        <p:nvSpPr>
          <p:cNvPr id="17424" name="Shape 138"/>
          <p:cNvSpPr txBox="1">
            <a:spLocks noChangeArrowheads="1"/>
          </p:cNvSpPr>
          <p:nvPr/>
        </p:nvSpPr>
        <p:spPr bwMode="auto">
          <a:xfrm>
            <a:off x="6005513" y="2928938"/>
            <a:ext cx="1660525" cy="86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lnSpc>
                <a:spcPct val="80000"/>
              </a:lnSpc>
              <a:buSzPct val="25000"/>
            </a:pPr>
            <a:r>
              <a:rPr lang="en-US" altLang="ko-KR" sz="2400" b="1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Conclusion</a:t>
            </a:r>
          </a:p>
        </p:txBody>
      </p:sp>
      <p:grpSp>
        <p:nvGrpSpPr>
          <p:cNvPr id="139" name="Shape 139"/>
          <p:cNvGrpSpPr>
            <a:grpSpLocks/>
          </p:cNvGrpSpPr>
          <p:nvPr/>
        </p:nvGrpSpPr>
        <p:grpSpPr bwMode="auto">
          <a:xfrm>
            <a:off x="6010275" y="2047875"/>
            <a:ext cx="1579563" cy="1292225"/>
            <a:chOff x="3786" y="1290"/>
            <a:chExt cx="995" cy="814"/>
          </a:xfrm>
        </p:grpSpPr>
        <p:pic>
          <p:nvPicPr>
            <p:cNvPr id="17425" name="Shape 139"/>
            <p:cNvPicPr>
              <a:picLocks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86" y="1290"/>
              <a:ext cx="995" cy="814"/>
            </a:xfrm>
            <a:prstGeom prst="rect">
              <a:avLst/>
            </a:prstGeom>
            <a:noFill/>
          </p:spPr>
        </p:pic>
        <p:sp>
          <p:nvSpPr>
            <p:cNvPr id="17426" name="Text Box 18"/>
            <p:cNvSpPr txBox="1">
              <a:spLocks noChangeArrowheads="1"/>
            </p:cNvSpPr>
            <p:nvPr/>
          </p:nvSpPr>
          <p:spPr bwMode="auto">
            <a:xfrm>
              <a:off x="3931" y="1409"/>
              <a:ext cx="70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hape 373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센서부</a:t>
            </a:r>
          </a:p>
        </p:txBody>
      </p:sp>
      <p:sp>
        <p:nvSpPr>
          <p:cNvPr id="35843" name="Shape 374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5844" name="Shape 375"/>
          <p:cNvSpPr>
            <a:spLocks noChangeArrowheads="1"/>
          </p:cNvSpPr>
          <p:nvPr/>
        </p:nvSpPr>
        <p:spPr bwMode="auto">
          <a:xfrm>
            <a:off x="3206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5845" name="Shape 376"/>
          <p:cNvSpPr>
            <a:spLocks noChangeArrowheads="1"/>
          </p:cNvSpPr>
          <p:nvPr/>
        </p:nvSpPr>
        <p:spPr bwMode="auto">
          <a:xfrm>
            <a:off x="473075" y="1603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5846" name="Shape 377"/>
          <p:cNvGrpSpPr>
            <a:grpSpLocks/>
          </p:cNvGrpSpPr>
          <p:nvPr/>
        </p:nvGrpSpPr>
        <p:grpSpPr bwMode="auto">
          <a:xfrm>
            <a:off x="5572125" y="4075113"/>
            <a:ext cx="3371850" cy="2357437"/>
            <a:chOff x="2867478" y="923791"/>
            <a:chExt cx="4440825" cy="3104614"/>
          </a:xfrm>
        </p:grpSpPr>
        <p:grpSp>
          <p:nvGrpSpPr>
            <p:cNvPr id="35879" name="Shape 378"/>
            <p:cNvGrpSpPr>
              <a:grpSpLocks/>
            </p:cNvGrpSpPr>
            <p:nvPr/>
          </p:nvGrpSpPr>
          <p:grpSpPr bwMode="auto">
            <a:xfrm>
              <a:off x="3023827" y="1474852"/>
              <a:ext cx="4284476" cy="2553553"/>
              <a:chOff x="971600" y="1268759"/>
              <a:chExt cx="5040559" cy="3004180"/>
            </a:xfrm>
          </p:grpSpPr>
          <p:sp>
            <p:nvSpPr>
              <p:cNvPr id="35886" name="Shape 379"/>
              <p:cNvSpPr>
                <a:spLocks noChangeArrowheads="1"/>
              </p:cNvSpPr>
              <p:nvPr/>
            </p:nvSpPr>
            <p:spPr bwMode="auto">
              <a:xfrm>
                <a:off x="971600" y="1700808"/>
                <a:ext cx="3600399" cy="21602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5887" name="Shape 380"/>
              <p:cNvSpPr>
                <a:spLocks noChangeArrowheads="1"/>
              </p:cNvSpPr>
              <p:nvPr/>
            </p:nvSpPr>
            <p:spPr bwMode="auto">
              <a:xfrm>
                <a:off x="3851919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5888" name="Shape 381"/>
              <p:cNvSpPr>
                <a:spLocks noChangeArrowheads="1"/>
              </p:cNvSpPr>
              <p:nvPr/>
            </p:nvSpPr>
            <p:spPr bwMode="auto">
              <a:xfrm>
                <a:off x="3851919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5889" name="Shape 382"/>
              <p:cNvSpPr>
                <a:spLocks noChangeArrowheads="1"/>
              </p:cNvSpPr>
              <p:nvPr/>
            </p:nvSpPr>
            <p:spPr bwMode="auto">
              <a:xfrm>
                <a:off x="971600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5890" name="Shape 383"/>
              <p:cNvSpPr>
                <a:spLocks noChangeArrowheads="1"/>
              </p:cNvSpPr>
              <p:nvPr/>
            </p:nvSpPr>
            <p:spPr bwMode="auto">
              <a:xfrm>
                <a:off x="971600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</p:grpSp>
        <p:pic>
          <p:nvPicPr>
            <p:cNvPr id="35880" name="Shape 384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5400000">
              <a:off x="2778969" y="2603845"/>
              <a:ext cx="489715" cy="312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81" name="Shape 385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0800000">
              <a:off x="4894489" y="1685743"/>
              <a:ext cx="489715" cy="312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82" name="Shape 386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60032" y="3511223"/>
              <a:ext cx="489715" cy="312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883" name="Shape 387"/>
            <p:cNvPicPr preferRelativeResize="0"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-5400000">
              <a:off x="5839310" y="2603845"/>
              <a:ext cx="489715" cy="3126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84" name="Shape 388"/>
            <p:cNvSpPr txBox="1">
              <a:spLocks noChangeArrowheads="1"/>
            </p:cNvSpPr>
            <p:nvPr/>
          </p:nvSpPr>
          <p:spPr bwMode="auto">
            <a:xfrm>
              <a:off x="4493042" y="923791"/>
              <a:ext cx="1560605" cy="405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초음파센서</a:t>
              </a:r>
            </a:p>
          </p:txBody>
        </p:sp>
        <p:cxnSp>
          <p:nvCxnSpPr>
            <p:cNvPr id="35885" name="Shape 389"/>
            <p:cNvCxnSpPr>
              <a:cxnSpLocks noChangeShapeType="1"/>
              <a:stCxn id="0" idx="2"/>
              <a:endCxn id="35884" idx="2"/>
            </p:cNvCxnSpPr>
            <p:nvPr/>
          </p:nvCxnSpPr>
          <p:spPr bwMode="auto">
            <a:xfrm rot="10800000" flipH="1">
              <a:off x="5139347" y="1329043"/>
              <a:ext cx="133800" cy="356700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</p:grpSp>
      <p:sp>
        <p:nvSpPr>
          <p:cNvPr id="35847" name="Shape 390"/>
          <p:cNvSpPr>
            <a:spLocks noChangeArrowheads="1"/>
          </p:cNvSpPr>
          <p:nvPr/>
        </p:nvSpPr>
        <p:spPr bwMode="auto">
          <a:xfrm>
            <a:off x="625475" y="3127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5848" name="Shape 391"/>
          <p:cNvSpPr>
            <a:spLocks noChangeArrowheads="1"/>
          </p:cNvSpPr>
          <p:nvPr/>
        </p:nvSpPr>
        <p:spPr bwMode="auto">
          <a:xfrm>
            <a:off x="777875" y="465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5849" name="Shape 392"/>
          <p:cNvSpPr>
            <a:spLocks noChangeArrowheads="1"/>
          </p:cNvSpPr>
          <p:nvPr/>
        </p:nvSpPr>
        <p:spPr bwMode="auto">
          <a:xfrm>
            <a:off x="930275" y="6175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5850" name="Shape 393"/>
          <p:cNvGrpSpPr>
            <a:grpSpLocks/>
          </p:cNvGrpSpPr>
          <p:nvPr/>
        </p:nvGrpSpPr>
        <p:grpSpPr bwMode="auto">
          <a:xfrm>
            <a:off x="382588" y="3567113"/>
            <a:ext cx="4621212" cy="2886075"/>
            <a:chOff x="255072" y="4321887"/>
            <a:chExt cx="4620994" cy="2886049"/>
          </a:xfrm>
        </p:grpSpPr>
        <p:sp>
          <p:nvSpPr>
            <p:cNvPr id="35855" name="Shape 394"/>
            <p:cNvSpPr>
              <a:spLocks noChangeArrowheads="1"/>
            </p:cNvSpPr>
            <p:nvPr/>
          </p:nvSpPr>
          <p:spPr bwMode="auto">
            <a:xfrm>
              <a:off x="971600" y="6777371"/>
              <a:ext cx="3600399" cy="43056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56" name="Shape 395"/>
            <p:cNvSpPr>
              <a:spLocks noChangeArrowheads="1"/>
            </p:cNvSpPr>
            <p:nvPr/>
          </p:nvSpPr>
          <p:spPr bwMode="auto">
            <a:xfrm>
              <a:off x="4095348" y="6561347"/>
              <a:ext cx="216023" cy="21602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57" name="Shape 396"/>
            <p:cNvSpPr>
              <a:spLocks noChangeArrowheads="1"/>
            </p:cNvSpPr>
            <p:nvPr/>
          </p:nvSpPr>
          <p:spPr bwMode="auto">
            <a:xfrm>
              <a:off x="3675694" y="5955476"/>
              <a:ext cx="216023" cy="21602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58" name="Shape 397"/>
            <p:cNvSpPr>
              <a:spLocks noChangeArrowheads="1"/>
            </p:cNvSpPr>
            <p:nvPr/>
          </p:nvSpPr>
          <p:spPr bwMode="auto">
            <a:xfrm>
              <a:off x="4203360" y="5522757"/>
              <a:ext cx="216023" cy="21602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59" name="Shape 398"/>
            <p:cNvSpPr>
              <a:spLocks noChangeArrowheads="1"/>
            </p:cNvSpPr>
            <p:nvPr/>
          </p:nvSpPr>
          <p:spPr bwMode="auto">
            <a:xfrm>
              <a:off x="4515878" y="6063487"/>
              <a:ext cx="216023" cy="21602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cxnSp>
          <p:nvCxnSpPr>
            <p:cNvPr id="35860" name="Shape 399"/>
            <p:cNvCxnSpPr>
              <a:cxnSpLocks noChangeShapeType="1"/>
              <a:stCxn id="35856" idx="7"/>
              <a:endCxn id="35857" idx="2"/>
            </p:cNvCxnSpPr>
            <p:nvPr/>
          </p:nvCxnSpPr>
          <p:spPr bwMode="auto">
            <a:xfrm rot="10800000">
              <a:off x="3675836" y="6063483"/>
              <a:ext cx="603900" cy="5295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1" name="Shape 400"/>
            <p:cNvCxnSpPr>
              <a:cxnSpLocks noChangeShapeType="1"/>
              <a:stCxn id="35857" idx="0"/>
              <a:endCxn id="35858" idx="2"/>
            </p:cNvCxnSpPr>
            <p:nvPr/>
          </p:nvCxnSpPr>
          <p:spPr bwMode="auto">
            <a:xfrm rot="10800000" flipH="1">
              <a:off x="3783706" y="5630876"/>
              <a:ext cx="419700" cy="3246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2" name="Shape 401"/>
            <p:cNvCxnSpPr>
              <a:cxnSpLocks noChangeShapeType="1"/>
              <a:stCxn id="35858" idx="5"/>
              <a:endCxn id="35859" idx="0"/>
            </p:cNvCxnSpPr>
            <p:nvPr/>
          </p:nvCxnSpPr>
          <p:spPr bwMode="auto">
            <a:xfrm>
              <a:off x="4387748" y="5707145"/>
              <a:ext cx="236100" cy="3564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3" name="Shape 402"/>
            <p:cNvCxnSpPr>
              <a:cxnSpLocks noChangeShapeType="1"/>
              <a:stCxn id="35859" idx="3"/>
            </p:cNvCxnSpPr>
            <p:nvPr/>
          </p:nvCxnSpPr>
          <p:spPr bwMode="auto">
            <a:xfrm flipH="1">
              <a:off x="4371714" y="6247875"/>
              <a:ext cx="175800" cy="2478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4" name="Shape 403"/>
            <p:cNvCxnSpPr>
              <a:cxnSpLocks noChangeShapeType="1"/>
              <a:stCxn id="35859" idx="5"/>
            </p:cNvCxnSpPr>
            <p:nvPr/>
          </p:nvCxnSpPr>
          <p:spPr bwMode="auto">
            <a:xfrm>
              <a:off x="4700266" y="6247875"/>
              <a:ext cx="175800" cy="24780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5" name="Shape 404"/>
            <p:cNvCxnSpPr>
              <a:cxnSpLocks noChangeShapeType="1"/>
            </p:cNvCxnSpPr>
            <p:nvPr/>
          </p:nvCxnSpPr>
          <p:spPr bwMode="auto">
            <a:xfrm>
              <a:off x="4371862" y="6495535"/>
              <a:ext cx="216023" cy="216023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66" name="Shape 405"/>
            <p:cNvCxnSpPr>
              <a:cxnSpLocks noChangeShapeType="1"/>
            </p:cNvCxnSpPr>
            <p:nvPr/>
          </p:nvCxnSpPr>
          <p:spPr bwMode="auto">
            <a:xfrm flipH="1">
              <a:off x="4700265" y="6495535"/>
              <a:ext cx="175652" cy="216023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406" name="Shape 406"/>
            <p:cNvSpPr>
              <a:spLocks/>
            </p:cNvSpPr>
            <p:nvPr/>
          </p:nvSpPr>
          <p:spPr bwMode="auto">
            <a:xfrm rot="-5400000">
              <a:off x="1314730" y="5464317"/>
              <a:ext cx="432047" cy="321852"/>
            </a:xfrm>
            <a:custGeom>
              <a:avLst/>
              <a:gdLst>
                <a:gd name="T0" fmla="*/ 0 w 432047"/>
                <a:gd name="T1" fmla="*/ 321852 h 321852"/>
                <a:gd name="T2" fmla="*/ 80463 w 432047"/>
                <a:gd name="T3" fmla="*/ 0 h 321852"/>
                <a:gd name="T4" fmla="*/ 351584 w 432047"/>
                <a:gd name="T5" fmla="*/ 0 h 321852"/>
                <a:gd name="T6" fmla="*/ 432047 w 432047"/>
                <a:gd name="T7" fmla="*/ 321852 h 321852"/>
                <a:gd name="T8" fmla="*/ 0 w 432047"/>
                <a:gd name="T9" fmla="*/ 321852 h 3218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2047" h="321852">
                  <a:moveTo>
                    <a:pt x="0" y="321852"/>
                  </a:moveTo>
                  <a:lnTo>
                    <a:pt x="80463" y="0"/>
                  </a:lnTo>
                  <a:lnTo>
                    <a:pt x="351584" y="0"/>
                  </a:lnTo>
                  <a:lnTo>
                    <a:pt x="432047" y="321852"/>
                  </a:lnTo>
                  <a:lnTo>
                    <a:pt x="0" y="321852"/>
                  </a:lnTo>
                  <a:close/>
                </a:path>
              </a:pathLst>
            </a:custGeom>
            <a:solidFill>
              <a:srgbClr val="00B0F0"/>
            </a:solidFill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35868" name="Shape 408"/>
            <p:cNvSpPr>
              <a:spLocks noChangeArrowheads="1"/>
            </p:cNvSpPr>
            <p:nvPr/>
          </p:nvSpPr>
          <p:spPr bwMode="auto">
            <a:xfrm>
              <a:off x="1153804" y="5517232"/>
              <a:ext cx="216023" cy="216023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69" name="Shape 409"/>
            <p:cNvSpPr>
              <a:spLocks noChangeArrowheads="1"/>
            </p:cNvSpPr>
            <p:nvPr/>
          </p:nvSpPr>
          <p:spPr bwMode="auto">
            <a:xfrm>
              <a:off x="971600" y="6592984"/>
              <a:ext cx="720079" cy="18438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cxnSp>
          <p:nvCxnSpPr>
            <p:cNvPr id="35870" name="Shape 410"/>
            <p:cNvCxnSpPr>
              <a:cxnSpLocks noChangeShapeType="1"/>
              <a:stCxn id="35868" idx="4"/>
              <a:endCxn id="35869" idx="0"/>
            </p:cNvCxnSpPr>
            <p:nvPr/>
          </p:nvCxnSpPr>
          <p:spPr bwMode="auto">
            <a:xfrm>
              <a:off x="1261816" y="5733256"/>
              <a:ext cx="69900" cy="859799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5871" name="Shape 411"/>
            <p:cNvCxnSpPr>
              <a:cxnSpLocks noChangeShapeType="1"/>
              <a:stCxn id="406" idx="2"/>
              <a:endCxn id="35872" idx="1"/>
            </p:cNvCxnSpPr>
            <p:nvPr/>
          </p:nvCxnSpPr>
          <p:spPr bwMode="auto">
            <a:xfrm rot="10800000" flipH="1">
              <a:off x="1691680" y="5579343"/>
              <a:ext cx="432000" cy="45900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sp>
          <p:nvSpPr>
            <p:cNvPr id="35872" name="Shape 412"/>
            <p:cNvSpPr txBox="1">
              <a:spLocks noChangeArrowheads="1"/>
            </p:cNvSpPr>
            <p:nvPr/>
          </p:nvSpPr>
          <p:spPr bwMode="auto">
            <a:xfrm>
              <a:off x="2123727" y="5425478"/>
              <a:ext cx="165263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altLang="ko-KR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RGBD</a:t>
              </a:r>
              <a:r>
                <a:rPr lang="en-US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센서</a:t>
              </a:r>
            </a:p>
          </p:txBody>
        </p:sp>
        <p:pic>
          <p:nvPicPr>
            <p:cNvPr id="35873" name="Shape 413"/>
            <p:cNvPicPr preferRelativeResize="0"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40520" y="4321887"/>
              <a:ext cx="1008112" cy="722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874" name="Shape 414"/>
            <p:cNvSpPr txBox="1">
              <a:spLocks noChangeArrowheads="1"/>
            </p:cNvSpPr>
            <p:nvPr/>
          </p:nvSpPr>
          <p:spPr bwMode="auto">
            <a:xfrm>
              <a:off x="255072" y="4515482"/>
              <a:ext cx="165263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altLang="ko-KR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LIDAR</a:t>
              </a:r>
              <a:r>
                <a:rPr lang="en-US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센서</a:t>
              </a:r>
            </a:p>
          </p:txBody>
        </p:sp>
        <p:sp>
          <p:nvSpPr>
            <p:cNvPr id="35875" name="Shape 415"/>
            <p:cNvSpPr>
              <a:spLocks noChangeArrowheads="1"/>
            </p:cNvSpPr>
            <p:nvPr/>
          </p:nvSpPr>
          <p:spPr bwMode="auto">
            <a:xfrm>
              <a:off x="1116105" y="5044151"/>
              <a:ext cx="591952" cy="204483"/>
            </a:xfrm>
            <a:prstGeom prst="rect">
              <a:avLst/>
            </a:prstGeom>
            <a:solidFill>
              <a:srgbClr val="00B0F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5876" name="Shape 416"/>
            <p:cNvSpPr>
              <a:spLocks noChangeArrowheads="1"/>
            </p:cNvSpPr>
            <p:nvPr/>
          </p:nvSpPr>
          <p:spPr bwMode="auto">
            <a:xfrm>
              <a:off x="1116105" y="5248635"/>
              <a:ext cx="591952" cy="606707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cxnSp>
          <p:nvCxnSpPr>
            <p:cNvPr id="35877" name="Shape 417"/>
            <p:cNvCxnSpPr>
              <a:cxnSpLocks noChangeShapeType="1"/>
              <a:stCxn id="35874" idx="2"/>
              <a:endCxn id="35875" idx="0"/>
            </p:cNvCxnSpPr>
            <p:nvPr/>
          </p:nvCxnSpPr>
          <p:spPr bwMode="auto">
            <a:xfrm>
              <a:off x="1081388" y="4823259"/>
              <a:ext cx="330600" cy="220800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pic>
          <p:nvPicPr>
            <p:cNvPr id="35878" name="Shape 418"/>
            <p:cNvPicPr preferRelativeResize="0"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699791" y="4905164"/>
              <a:ext cx="1083914" cy="896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19" name="Shape 419"/>
          <p:cNvSpPr txBox="1">
            <a:spLocks noChangeArrowheads="1"/>
          </p:cNvSpPr>
          <p:nvPr/>
        </p:nvSpPr>
        <p:spPr bwMode="auto">
          <a:xfrm>
            <a:off x="0" y="928688"/>
            <a:ext cx="91440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센서부</a:t>
            </a:r>
            <a:endParaRPr lang="en-US" sz="20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초음파센서</a:t>
            </a:r>
            <a:endParaRPr lang="en-US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2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기동부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4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면에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장작하여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로봇이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난간이나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절벽에서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기동을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멈추도록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함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LIDAR</a:t>
            </a:r>
            <a:r>
              <a:rPr lang="en-US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센서</a:t>
            </a:r>
            <a:endParaRPr lang="en-US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2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차원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깊이측정센서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반경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6m)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실시간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주변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지형을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측정함</a:t>
            </a:r>
            <a:endParaRPr lang="en-US" sz="16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RGBD</a:t>
            </a:r>
            <a:r>
              <a:rPr lang="en-US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센서</a:t>
            </a:r>
            <a:endParaRPr lang="en-US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차원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깊이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(4m) 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및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가시광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영상센서로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3D </a:t>
            </a:r>
            <a:r>
              <a:rPr lang="ko-KR" altLang="en-US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포인트 </a:t>
            </a:r>
            <a:r>
              <a:rPr lang="ko-KR" altLang="en-US" sz="1600" b="1" dirty="0" err="1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클라우드</a:t>
            </a:r>
            <a:r>
              <a:rPr lang="ko-KR" altLang="en-US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기반 비전</a:t>
            </a:r>
            <a:r>
              <a:rPr lang="en-US" sz="1600" b="1" dirty="0" err="1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으로</a:t>
            </a:r>
            <a:r>
              <a:rPr lang="en-US" sz="1600" b="1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주변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지도를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그림</a:t>
            </a:r>
            <a:endParaRPr lang="en-US" sz="16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IMU센서</a:t>
            </a:r>
            <a:endParaRPr lang="en-US" altLang="ko-KR" b="1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3D </a:t>
            </a:r>
            <a:r>
              <a:rPr lang="ko-KR" altLang="en-US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포인트 </a:t>
            </a:r>
            <a:r>
              <a:rPr lang="ko-KR" altLang="en-US" sz="1600" b="1" dirty="0" err="1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클라우드</a:t>
            </a:r>
            <a:r>
              <a:rPr lang="ko-KR" altLang="en-US" sz="16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기반 비전으로 </a:t>
            </a:r>
            <a:r>
              <a:rPr lang="ko-KR" altLang="en-US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지도작성시 로봇의 위치추정 오차 값을 보정</a:t>
            </a:r>
            <a:endParaRPr lang="en-US" altLang="ko-KR" sz="1600" b="1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endParaRPr lang="en-US" sz="20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Font typeface="Arial" pitchFamily="34" charset="0"/>
              <a:buNone/>
            </a:pPr>
            <a:endParaRPr lang="ko-KR" sz="2000" b="1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</a:p>
        </p:txBody>
      </p:sp>
      <p:pic>
        <p:nvPicPr>
          <p:cNvPr id="35852" name="Picture 2" descr="http://vctec.co.kr/web/product/dfrobot/img/SEN0140-2.jpg"/>
          <p:cNvPicPr>
            <a:picLocks noChangeAspect="1" noChangeArrowheads="1"/>
          </p:cNvPicPr>
          <p:nvPr/>
        </p:nvPicPr>
        <p:blipFill>
          <a:blip r:embed="rId6"/>
          <a:srcRect l="-1913"/>
          <a:stretch>
            <a:fillRect/>
          </a:stretch>
        </p:blipFill>
        <p:spPr bwMode="auto">
          <a:xfrm>
            <a:off x="6646863" y="5283200"/>
            <a:ext cx="677862" cy="44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직선 연결선 2"/>
          <p:cNvCxnSpPr>
            <a:endCxn id="0" idx="0"/>
          </p:cNvCxnSpPr>
          <p:nvPr/>
        </p:nvCxnSpPr>
        <p:spPr>
          <a:xfrm>
            <a:off x="6227763" y="4289425"/>
            <a:ext cx="758825" cy="993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54" name="Shape 388"/>
          <p:cNvSpPr txBox="1">
            <a:spLocks noChangeArrowheads="1"/>
          </p:cNvSpPr>
          <p:nvPr/>
        </p:nvSpPr>
        <p:spPr bwMode="auto">
          <a:xfrm>
            <a:off x="5568950" y="4025900"/>
            <a:ext cx="1185863" cy="30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IMU</a:t>
            </a:r>
            <a:r>
              <a:rPr lang="ko-KR" altLang="en-US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</a:t>
            </a:r>
            <a:endParaRPr lang="en-US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hape 241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제어부</a:t>
            </a:r>
          </a:p>
        </p:txBody>
      </p:sp>
      <p:sp>
        <p:nvSpPr>
          <p:cNvPr id="36867" name="Shape 242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6868" name="Shape 309"/>
          <p:cNvSpPr txBox="1">
            <a:spLocks noChangeArrowheads="1"/>
          </p:cNvSpPr>
          <p:nvPr/>
        </p:nvSpPr>
        <p:spPr bwMode="auto">
          <a:xfrm>
            <a:off x="6896100" y="4186238"/>
            <a:ext cx="1876425" cy="284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기동부 제어 센터</a:t>
            </a:r>
          </a:p>
        </p:txBody>
      </p:sp>
      <p:grpSp>
        <p:nvGrpSpPr>
          <p:cNvPr id="36869" name="그룹 1"/>
          <p:cNvGrpSpPr>
            <a:grpSpLocks/>
          </p:cNvGrpSpPr>
          <p:nvPr/>
        </p:nvGrpSpPr>
        <p:grpSpPr bwMode="auto">
          <a:xfrm>
            <a:off x="6829425" y="2462213"/>
            <a:ext cx="1541463" cy="1471612"/>
            <a:chOff x="6949922" y="1501521"/>
            <a:chExt cx="1541074" cy="1471656"/>
          </a:xfrm>
        </p:grpSpPr>
        <p:grpSp>
          <p:nvGrpSpPr>
            <p:cNvPr id="36973" name="Shape 272"/>
            <p:cNvGrpSpPr>
              <a:grpSpLocks/>
            </p:cNvGrpSpPr>
            <p:nvPr/>
          </p:nvGrpSpPr>
          <p:grpSpPr bwMode="auto">
            <a:xfrm>
              <a:off x="6949922" y="1501521"/>
              <a:ext cx="785583" cy="785583"/>
              <a:chOff x="4860032" y="2924943"/>
              <a:chExt cx="936103" cy="936103"/>
            </a:xfrm>
          </p:grpSpPr>
          <p:sp>
            <p:nvSpPr>
              <p:cNvPr id="273" name="Shape 273"/>
              <p:cNvSpPr>
                <a:spLocks/>
              </p:cNvSpPr>
              <p:nvPr/>
            </p:nvSpPr>
            <p:spPr bwMode="auto">
              <a:xfrm>
                <a:off x="4860032" y="2924943"/>
                <a:ext cx="936103" cy="936103"/>
              </a:xfrm>
              <a:custGeom>
                <a:avLst/>
                <a:gdLst>
                  <a:gd name="T0" fmla="*/ 1337 w 936103"/>
                  <a:gd name="T1" fmla="*/ 503398 h 936103"/>
                  <a:gd name="T2" fmla="*/ 427911 w 936103"/>
                  <a:gd name="T3" fmla="*/ 1724 h 936103"/>
                  <a:gd name="T4" fmla="*/ 434455 w 936103"/>
                  <a:gd name="T5" fmla="*/ 77754 h 936103"/>
                  <a:gd name="T6" fmla="*/ 77431 w 936103"/>
                  <a:gd name="T7" fmla="*/ 497634 h 936103"/>
                  <a:gd name="T8" fmla="*/ 1337 w 936103"/>
                  <a:gd name="T9" fmla="*/ 503398 h 936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6103" h="936103">
                    <a:moveTo>
                      <a:pt x="1337" y="503398"/>
                    </a:moveTo>
                    <a:cubicBezTo>
                      <a:pt x="-18042" y="247510"/>
                      <a:pt x="172235" y="23733"/>
                      <a:pt x="427911" y="1724"/>
                    </a:cubicBezTo>
                    <a:lnTo>
                      <a:pt x="434455" y="77754"/>
                    </a:lnTo>
                    <a:cubicBezTo>
                      <a:pt x="220465" y="96174"/>
                      <a:pt x="61211" y="283466"/>
                      <a:pt x="77431" y="497634"/>
                    </a:cubicBezTo>
                    <a:lnTo>
                      <a:pt x="1337" y="50339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274" name="Shape 274"/>
              <p:cNvSpPr>
                <a:spLocks/>
              </p:cNvSpPr>
              <p:nvPr/>
            </p:nvSpPr>
            <p:spPr bwMode="auto">
              <a:xfrm>
                <a:off x="5004048" y="3068959"/>
                <a:ext cx="699924" cy="699924"/>
              </a:xfrm>
              <a:custGeom>
                <a:avLst/>
                <a:gdLst>
                  <a:gd name="T0" fmla="*/ 999 w 699924"/>
                  <a:gd name="T1" fmla="*/ 376390 h 699924"/>
                  <a:gd name="T2" fmla="*/ 295801 w 699924"/>
                  <a:gd name="T3" fmla="*/ 4216 h 699924"/>
                  <a:gd name="T4" fmla="*/ 308166 w 699924"/>
                  <a:gd name="T5" fmla="*/ 83150 h 699924"/>
                  <a:gd name="T6" fmla="*/ 80667 w 699924"/>
                  <a:gd name="T7" fmla="*/ 370357 h 699924"/>
                  <a:gd name="T8" fmla="*/ 999 w 699924"/>
                  <a:gd name="T9" fmla="*/ 376390 h 6999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9924" h="699924">
                    <a:moveTo>
                      <a:pt x="999" y="376390"/>
                    </a:moveTo>
                    <a:cubicBezTo>
                      <a:pt x="-12780" y="194450"/>
                      <a:pt x="115538" y="32454"/>
                      <a:pt x="295801" y="4216"/>
                    </a:cubicBezTo>
                    <a:lnTo>
                      <a:pt x="308166" y="83150"/>
                    </a:lnTo>
                    <a:cubicBezTo>
                      <a:pt x="169057" y="104941"/>
                      <a:pt x="70034" y="229954"/>
                      <a:pt x="80667" y="370357"/>
                    </a:cubicBezTo>
                    <a:lnTo>
                      <a:pt x="999" y="37639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275" name="Shape 275"/>
              <p:cNvSpPr>
                <a:spLocks/>
              </p:cNvSpPr>
              <p:nvPr/>
            </p:nvSpPr>
            <p:spPr bwMode="auto">
              <a:xfrm>
                <a:off x="5156448" y="3221359"/>
                <a:ext cx="547524" cy="547524"/>
              </a:xfrm>
              <a:custGeom>
                <a:avLst/>
                <a:gdLst>
                  <a:gd name="T0" fmla="*/ 5418 w 547524"/>
                  <a:gd name="T1" fmla="*/ 219566 h 547524"/>
                  <a:gd name="T2" fmla="*/ 150521 w 547524"/>
                  <a:gd name="T3" fmla="*/ 29309 h 547524"/>
                  <a:gd name="T4" fmla="*/ 174159 w 547524"/>
                  <a:gd name="T5" fmla="*/ 76195 h 547524"/>
                  <a:gd name="T6" fmla="*/ 56887 w 547524"/>
                  <a:gd name="T7" fmla="*/ 229960 h 547524"/>
                  <a:gd name="T8" fmla="*/ 5418 w 547524"/>
                  <a:gd name="T9" fmla="*/ 219566 h 5475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7524" h="547524">
                    <a:moveTo>
                      <a:pt x="5418" y="219566"/>
                    </a:moveTo>
                    <a:cubicBezTo>
                      <a:pt x="22044" y="137248"/>
                      <a:pt x="75532" y="67115"/>
                      <a:pt x="150521" y="29309"/>
                    </a:cubicBezTo>
                    <a:lnTo>
                      <a:pt x="174159" y="76195"/>
                    </a:lnTo>
                    <a:cubicBezTo>
                      <a:pt x="113553" y="106750"/>
                      <a:pt x="70324" y="163431"/>
                      <a:pt x="56887" y="229960"/>
                    </a:cubicBezTo>
                    <a:lnTo>
                      <a:pt x="5418" y="219566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</p:grpSp>
        <p:sp>
          <p:nvSpPr>
            <p:cNvPr id="36974" name="Shape 276"/>
            <p:cNvSpPr>
              <a:spLocks/>
            </p:cNvSpPr>
            <p:nvPr/>
          </p:nvSpPr>
          <p:spPr bwMode="auto">
            <a:xfrm>
              <a:off x="7230371" y="2024391"/>
              <a:ext cx="1260625" cy="948786"/>
            </a:xfrm>
            <a:custGeom>
              <a:avLst/>
              <a:gdLst>
                <a:gd name="T0" fmla="*/ 0 w 21600"/>
                <a:gd name="T1" fmla="*/ 0 h 21600"/>
                <a:gd name="T2" fmla="*/ 21600 w 21600"/>
                <a:gd name="T3" fmla="*/ 21600 h 21600"/>
              </a:gdLst>
              <a:ahLst/>
              <a:cxnLst>
                <a:cxn ang="0">
                  <a:pos x="3362" y="0"/>
                </a:cxn>
                <a:cxn ang="0">
                  <a:pos x="18327" y="0"/>
                </a:cxn>
                <a:cxn ang="0">
                  <a:pos x="18327" y="14347"/>
                </a:cxn>
                <a:cxn ang="0">
                  <a:pos x="3362" y="14347"/>
                </a:cxn>
                <a:cxn ang="0">
                  <a:pos x="3362" y="0"/>
                </a:cxn>
                <a:cxn ang="0">
                  <a:pos x="3340" y="15068"/>
                </a:cxn>
                <a:cxn ang="0">
                  <a:pos x="0" y="19877"/>
                </a:cxn>
                <a:cxn ang="0">
                  <a:pos x="21600" y="19877"/>
                </a:cxn>
                <a:cxn ang="0">
                  <a:pos x="18327" y="15068"/>
                </a:cxn>
                <a:cxn ang="0">
                  <a:pos x="3340" y="15068"/>
                </a:cxn>
                <a:cxn ang="0">
                  <a:pos x="0" y="19877"/>
                </a:cxn>
                <a:cxn ang="0">
                  <a:pos x="0" y="21600"/>
                </a:cxn>
                <a:cxn ang="0">
                  <a:pos x="21600" y="21600"/>
                </a:cxn>
                <a:cxn ang="0">
                  <a:pos x="21600" y="19877"/>
                </a:cxn>
                <a:cxn ang="0">
                  <a:pos x="0" y="19877"/>
                </a:cxn>
                <a:cxn ang="0">
                  <a:pos x="4186" y="1523"/>
                </a:cxn>
                <a:cxn ang="0">
                  <a:pos x="17547" y="1523"/>
                </a:cxn>
                <a:cxn ang="0">
                  <a:pos x="17547" y="12744"/>
                </a:cxn>
                <a:cxn ang="0">
                  <a:pos x="4186" y="12744"/>
                </a:cxn>
                <a:cxn ang="0">
                  <a:pos x="4186" y="1523"/>
                </a:cxn>
                <a:cxn ang="0">
                  <a:pos x="3318" y="15549"/>
                </a:cxn>
                <a:cxn ang="0">
                  <a:pos x="2917" y="16110"/>
                </a:cxn>
                <a:cxn ang="0">
                  <a:pos x="18727" y="16110"/>
                </a:cxn>
                <a:cxn ang="0">
                  <a:pos x="18327" y="15549"/>
                </a:cxn>
                <a:cxn ang="0">
                  <a:pos x="3318" y="15549"/>
                </a:cxn>
                <a:cxn ang="0">
                  <a:pos x="6213" y="18314"/>
                </a:cxn>
                <a:cxn ang="0">
                  <a:pos x="5946" y="18875"/>
                </a:cxn>
                <a:cxn ang="0">
                  <a:pos x="15766" y="18875"/>
                </a:cxn>
                <a:cxn ang="0">
                  <a:pos x="15499" y="18314"/>
                </a:cxn>
                <a:cxn ang="0">
                  <a:pos x="6213" y="18314"/>
                </a:cxn>
                <a:cxn ang="0">
                  <a:pos x="2828" y="16471"/>
                </a:cxn>
                <a:cxn ang="0">
                  <a:pos x="2405" y="17072"/>
                </a:cxn>
                <a:cxn ang="0">
                  <a:pos x="19284" y="17072"/>
                </a:cxn>
                <a:cxn ang="0">
                  <a:pos x="18839" y="16471"/>
                </a:cxn>
                <a:cxn ang="0">
                  <a:pos x="2828" y="16471"/>
                </a:cxn>
                <a:cxn ang="0">
                  <a:pos x="2316" y="17352"/>
                </a:cxn>
                <a:cxn ang="0">
                  <a:pos x="1871" y="17953"/>
                </a:cxn>
                <a:cxn ang="0">
                  <a:pos x="19863" y="17953"/>
                </a:cxn>
                <a:cxn ang="0">
                  <a:pos x="19395" y="17352"/>
                </a:cxn>
                <a:cxn ang="0">
                  <a:pos x="2316" y="17352"/>
                </a:cxn>
              </a:cxnLst>
              <a:rect l="T0" t="T1" r="T2" b="T3"/>
              <a:pathLst>
                <a:path w="21600" h="21600" extrusionOk="0">
                  <a:moveTo>
                    <a:pt x="3362" y="0"/>
                  </a:moveTo>
                  <a:lnTo>
                    <a:pt x="18327" y="0"/>
                  </a:lnTo>
                  <a:lnTo>
                    <a:pt x="18327" y="14347"/>
                  </a:lnTo>
                  <a:lnTo>
                    <a:pt x="3362" y="14347"/>
                  </a:lnTo>
                  <a:lnTo>
                    <a:pt x="3362" y="0"/>
                  </a:lnTo>
                  <a:close/>
                </a:path>
                <a:path w="21600" h="21600" extrusionOk="0">
                  <a:moveTo>
                    <a:pt x="3340" y="15068"/>
                  </a:moveTo>
                  <a:lnTo>
                    <a:pt x="0" y="19877"/>
                  </a:lnTo>
                  <a:lnTo>
                    <a:pt x="21600" y="19877"/>
                  </a:lnTo>
                  <a:lnTo>
                    <a:pt x="18327" y="15068"/>
                  </a:lnTo>
                  <a:lnTo>
                    <a:pt x="3340" y="15068"/>
                  </a:lnTo>
                  <a:close/>
                </a:path>
                <a:path w="21600" h="21600" extrusionOk="0">
                  <a:moveTo>
                    <a:pt x="0" y="19877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19877"/>
                  </a:lnTo>
                  <a:lnTo>
                    <a:pt x="0" y="19877"/>
                  </a:lnTo>
                  <a:close/>
                </a:path>
                <a:path w="21600" h="21600" extrusionOk="0">
                  <a:moveTo>
                    <a:pt x="4186" y="1523"/>
                  </a:moveTo>
                  <a:lnTo>
                    <a:pt x="17547" y="1523"/>
                  </a:lnTo>
                  <a:lnTo>
                    <a:pt x="17547" y="12744"/>
                  </a:lnTo>
                  <a:lnTo>
                    <a:pt x="4186" y="12744"/>
                  </a:lnTo>
                  <a:lnTo>
                    <a:pt x="4186" y="1523"/>
                  </a:lnTo>
                  <a:close/>
                </a:path>
                <a:path w="21600" h="21600" extrusionOk="0">
                  <a:moveTo>
                    <a:pt x="3318" y="15549"/>
                  </a:moveTo>
                  <a:lnTo>
                    <a:pt x="2917" y="16110"/>
                  </a:lnTo>
                  <a:lnTo>
                    <a:pt x="18727" y="16110"/>
                  </a:lnTo>
                  <a:lnTo>
                    <a:pt x="18327" y="15549"/>
                  </a:lnTo>
                  <a:lnTo>
                    <a:pt x="3318" y="15549"/>
                  </a:lnTo>
                  <a:close/>
                </a:path>
                <a:path w="21600" h="21600" extrusionOk="0">
                  <a:moveTo>
                    <a:pt x="6213" y="18314"/>
                  </a:moveTo>
                  <a:lnTo>
                    <a:pt x="5946" y="18875"/>
                  </a:lnTo>
                  <a:lnTo>
                    <a:pt x="15766" y="18875"/>
                  </a:lnTo>
                  <a:lnTo>
                    <a:pt x="15499" y="18314"/>
                  </a:lnTo>
                  <a:lnTo>
                    <a:pt x="6213" y="18314"/>
                  </a:lnTo>
                  <a:close/>
                </a:path>
                <a:path w="21600" h="21600" extrusionOk="0">
                  <a:moveTo>
                    <a:pt x="2828" y="16471"/>
                  </a:moveTo>
                  <a:lnTo>
                    <a:pt x="2405" y="17072"/>
                  </a:lnTo>
                  <a:lnTo>
                    <a:pt x="19284" y="17072"/>
                  </a:lnTo>
                  <a:lnTo>
                    <a:pt x="18839" y="16471"/>
                  </a:lnTo>
                  <a:lnTo>
                    <a:pt x="2828" y="16471"/>
                  </a:lnTo>
                  <a:close/>
                </a:path>
                <a:path w="21600" h="21600" extrusionOk="0">
                  <a:moveTo>
                    <a:pt x="2316" y="17352"/>
                  </a:moveTo>
                  <a:lnTo>
                    <a:pt x="1871" y="17953"/>
                  </a:lnTo>
                  <a:lnTo>
                    <a:pt x="19863" y="17953"/>
                  </a:lnTo>
                  <a:lnTo>
                    <a:pt x="19395" y="17352"/>
                  </a:lnTo>
                  <a:lnTo>
                    <a:pt x="2316" y="17352"/>
                  </a:lnTo>
                  <a:close/>
                </a:path>
              </a:pathLst>
            </a:custGeom>
            <a:solidFill>
              <a:srgbClr val="C0C0C0"/>
            </a:solidFill>
            <a:ln w="9525" cap="flat" cmpd="sng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91425" tIns="45700" rIns="91425" bIns="45700"/>
            <a:lstStyle/>
            <a:p>
              <a:endParaRPr lang="ko-KR" altLang="en-US"/>
            </a:p>
          </p:txBody>
        </p:sp>
        <p:grpSp>
          <p:nvGrpSpPr>
            <p:cNvPr id="36975" name="Shape 312"/>
            <p:cNvGrpSpPr>
              <a:grpSpLocks/>
            </p:cNvGrpSpPr>
            <p:nvPr/>
          </p:nvGrpSpPr>
          <p:grpSpPr bwMode="auto">
            <a:xfrm>
              <a:off x="7551653" y="2132856"/>
              <a:ext cx="617508" cy="368036"/>
              <a:chOff x="971600" y="1268759"/>
              <a:chExt cx="5040559" cy="3004180"/>
            </a:xfrm>
          </p:grpSpPr>
          <p:sp>
            <p:nvSpPr>
              <p:cNvPr id="36976" name="Shape 313"/>
              <p:cNvSpPr>
                <a:spLocks noChangeArrowheads="1"/>
              </p:cNvSpPr>
              <p:nvPr/>
            </p:nvSpPr>
            <p:spPr bwMode="auto">
              <a:xfrm>
                <a:off x="971600" y="1700808"/>
                <a:ext cx="3600399" cy="21602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77" name="Shape 314"/>
              <p:cNvSpPr>
                <a:spLocks noChangeArrowheads="1"/>
              </p:cNvSpPr>
              <p:nvPr/>
            </p:nvSpPr>
            <p:spPr bwMode="auto">
              <a:xfrm>
                <a:off x="3851919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78" name="Shape 315"/>
              <p:cNvSpPr>
                <a:spLocks noChangeArrowheads="1"/>
              </p:cNvSpPr>
              <p:nvPr/>
            </p:nvSpPr>
            <p:spPr bwMode="auto">
              <a:xfrm>
                <a:off x="3851919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79" name="Shape 316"/>
              <p:cNvSpPr>
                <a:spLocks noChangeArrowheads="1"/>
              </p:cNvSpPr>
              <p:nvPr/>
            </p:nvSpPr>
            <p:spPr bwMode="auto">
              <a:xfrm>
                <a:off x="971600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0" name="Shape 317"/>
              <p:cNvSpPr>
                <a:spLocks noChangeArrowheads="1"/>
              </p:cNvSpPr>
              <p:nvPr/>
            </p:nvSpPr>
            <p:spPr bwMode="auto">
              <a:xfrm>
                <a:off x="971600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1" name="Shape 318"/>
              <p:cNvSpPr>
                <a:spLocks noChangeArrowheads="1"/>
              </p:cNvSpPr>
              <p:nvPr/>
            </p:nvSpPr>
            <p:spPr bwMode="auto">
              <a:xfrm>
                <a:off x="1043608" y="16806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2" name="Shape 319"/>
              <p:cNvSpPr>
                <a:spLocks noChangeArrowheads="1"/>
              </p:cNvSpPr>
              <p:nvPr/>
            </p:nvSpPr>
            <p:spPr bwMode="auto">
              <a:xfrm>
                <a:off x="1403648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3" name="Shape 320"/>
              <p:cNvSpPr>
                <a:spLocks noChangeArrowheads="1"/>
              </p:cNvSpPr>
              <p:nvPr/>
            </p:nvSpPr>
            <p:spPr bwMode="auto">
              <a:xfrm>
                <a:off x="1043608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4" name="Shape 321"/>
              <p:cNvSpPr>
                <a:spLocks noChangeArrowheads="1"/>
              </p:cNvSpPr>
              <p:nvPr/>
            </p:nvSpPr>
            <p:spPr bwMode="auto">
              <a:xfrm>
                <a:off x="1403648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5" name="Shape 322"/>
              <p:cNvSpPr>
                <a:spLocks noChangeArrowheads="1"/>
              </p:cNvSpPr>
              <p:nvPr/>
            </p:nvSpPr>
            <p:spPr bwMode="auto">
              <a:xfrm>
                <a:off x="3851919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6" name="Shape 323"/>
              <p:cNvSpPr>
                <a:spLocks noChangeArrowheads="1"/>
              </p:cNvSpPr>
              <p:nvPr/>
            </p:nvSpPr>
            <p:spPr bwMode="auto">
              <a:xfrm>
                <a:off x="4211960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7" name="Shape 324"/>
              <p:cNvSpPr>
                <a:spLocks noChangeArrowheads="1"/>
              </p:cNvSpPr>
              <p:nvPr/>
            </p:nvSpPr>
            <p:spPr bwMode="auto">
              <a:xfrm>
                <a:off x="3851919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8" name="Shape 325"/>
              <p:cNvSpPr>
                <a:spLocks noChangeArrowheads="1"/>
              </p:cNvSpPr>
              <p:nvPr/>
            </p:nvSpPr>
            <p:spPr bwMode="auto">
              <a:xfrm>
                <a:off x="4211960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89" name="Shape 326"/>
              <p:cNvSpPr>
                <a:spLocks noChangeArrowheads="1"/>
              </p:cNvSpPr>
              <p:nvPr/>
            </p:nvSpPr>
            <p:spPr bwMode="auto">
              <a:xfrm>
                <a:off x="1403648" y="2420888"/>
                <a:ext cx="576064" cy="72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1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cxnSp>
            <p:nvCxnSpPr>
              <p:cNvPr id="36990" name="Shape 327"/>
              <p:cNvCxnSpPr>
                <a:cxnSpLocks noChangeShapeType="1"/>
                <a:stCxn id="36981" idx="2"/>
                <a:endCxn id="36989" idx="0"/>
              </p:cNvCxnSpPr>
              <p:nvPr/>
            </p:nvCxnSpPr>
            <p:spPr bwMode="auto">
              <a:xfrm rot="16200000" flipH="1">
                <a:off x="1259324" y="1989147"/>
                <a:ext cx="360900" cy="5042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1" name="Shape 328"/>
              <p:cNvCxnSpPr>
                <a:cxnSpLocks noChangeShapeType="1"/>
                <a:stCxn id="36982" idx="2"/>
                <a:endCxn id="36989" idx="0"/>
              </p:cNvCxnSpPr>
              <p:nvPr/>
            </p:nvCxnSpPr>
            <p:spPr bwMode="auto">
              <a:xfrm rot="16200000" flipH="1">
                <a:off x="1449564" y="2179104"/>
                <a:ext cx="339900" cy="1437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2" name="Shape 329"/>
              <p:cNvCxnSpPr>
                <a:cxnSpLocks noChangeShapeType="1"/>
                <a:stCxn id="36983" idx="0"/>
                <a:endCxn id="36989" idx="2"/>
              </p:cNvCxnSpPr>
              <p:nvPr/>
            </p:nvCxnSpPr>
            <p:spPr bwMode="auto">
              <a:xfrm rot="-5400000">
                <a:off x="1269824" y="3058751"/>
                <a:ext cx="339900" cy="50429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3" name="Shape 330"/>
              <p:cNvCxnSpPr>
                <a:cxnSpLocks noChangeShapeType="1"/>
                <a:stCxn id="36984" idx="0"/>
                <a:endCxn id="36989" idx="2"/>
              </p:cNvCxnSpPr>
              <p:nvPr/>
            </p:nvCxnSpPr>
            <p:spPr bwMode="auto">
              <a:xfrm rot="-5400000">
                <a:off x="1449564" y="3239051"/>
                <a:ext cx="339900" cy="1437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4" name="Shape 331"/>
              <p:cNvCxnSpPr>
                <a:cxnSpLocks noChangeShapeType="1"/>
                <a:stCxn id="36987" idx="2"/>
                <a:endCxn id="36989" idx="0"/>
              </p:cNvCxnSpPr>
              <p:nvPr/>
            </p:nvCxnSpPr>
            <p:spPr bwMode="auto">
              <a:xfrm rot="5400000">
                <a:off x="2673685" y="1098654"/>
                <a:ext cx="339900" cy="23046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5" name="Shape 332"/>
              <p:cNvCxnSpPr>
                <a:cxnSpLocks noChangeShapeType="1"/>
                <a:stCxn id="36988" idx="2"/>
                <a:endCxn id="36989" idx="0"/>
              </p:cNvCxnSpPr>
              <p:nvPr/>
            </p:nvCxnSpPr>
            <p:spPr bwMode="auto">
              <a:xfrm rot="5400000">
                <a:off x="2854176" y="919104"/>
                <a:ext cx="339900" cy="26637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6" name="Shape 333"/>
              <p:cNvCxnSpPr>
                <a:cxnSpLocks noChangeShapeType="1"/>
                <a:stCxn id="36985" idx="0"/>
                <a:endCxn id="36989" idx="2"/>
              </p:cNvCxnSpPr>
              <p:nvPr/>
            </p:nvCxnSpPr>
            <p:spPr bwMode="auto">
              <a:xfrm rot="5400000" flipH="1">
                <a:off x="2673685" y="2158601"/>
                <a:ext cx="339900" cy="23046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97" name="Shape 334"/>
              <p:cNvCxnSpPr>
                <a:cxnSpLocks noChangeShapeType="1"/>
                <a:stCxn id="36986" idx="0"/>
                <a:endCxn id="36989" idx="2"/>
              </p:cNvCxnSpPr>
              <p:nvPr/>
            </p:nvCxnSpPr>
            <p:spPr bwMode="auto">
              <a:xfrm rot="5400000" flipH="1">
                <a:off x="2854176" y="1979051"/>
                <a:ext cx="339900" cy="2663700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sp>
            <p:nvSpPr>
              <p:cNvPr id="36998" name="Shape 335"/>
              <p:cNvSpPr>
                <a:spLocks noChangeArrowheads="1"/>
              </p:cNvSpPr>
              <p:nvPr/>
            </p:nvSpPr>
            <p:spPr bwMode="auto">
              <a:xfrm>
                <a:off x="2411759" y="2420888"/>
                <a:ext cx="576064" cy="72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1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cxnSp>
            <p:nvCxnSpPr>
              <p:cNvPr id="36999" name="Shape 336"/>
              <p:cNvCxnSpPr>
                <a:cxnSpLocks noChangeShapeType="1"/>
                <a:stCxn id="36998" idx="3"/>
              </p:cNvCxnSpPr>
              <p:nvPr/>
            </p:nvCxnSpPr>
            <p:spPr bwMode="auto">
              <a:xfrm>
                <a:off x="2987823" y="2780928"/>
                <a:ext cx="143700" cy="0"/>
              </a:xfrm>
              <a:prstGeom prst="straightConnector1">
                <a:avLst/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grpSp>
            <p:nvGrpSpPr>
              <p:cNvPr id="37000" name="Shape 337"/>
              <p:cNvGrpSpPr>
                <a:grpSpLocks/>
              </p:cNvGrpSpPr>
              <p:nvPr/>
            </p:nvGrpSpPr>
            <p:grpSpPr bwMode="auto">
              <a:xfrm rot="8100000">
                <a:off x="2550659" y="2285608"/>
                <a:ext cx="1018346" cy="1018346"/>
                <a:chOff x="4860032" y="2924943"/>
                <a:chExt cx="936103" cy="936103"/>
              </a:xfrm>
            </p:grpSpPr>
            <p:sp>
              <p:nvSpPr>
                <p:cNvPr id="338" name="Shape 338"/>
                <p:cNvSpPr>
                  <a:spLocks/>
                </p:cNvSpPr>
                <p:nvPr/>
              </p:nvSpPr>
              <p:spPr bwMode="auto">
                <a:xfrm>
                  <a:off x="4860032" y="2924943"/>
                  <a:ext cx="936103" cy="936103"/>
                </a:xfrm>
                <a:custGeom>
                  <a:avLst/>
                  <a:gdLst>
                    <a:gd name="T0" fmla="*/ 1337 w 936103"/>
                    <a:gd name="T1" fmla="*/ 503398 h 936103"/>
                    <a:gd name="T2" fmla="*/ 427911 w 936103"/>
                    <a:gd name="T3" fmla="*/ 1724 h 936103"/>
                    <a:gd name="T4" fmla="*/ 434455 w 936103"/>
                    <a:gd name="T5" fmla="*/ 77754 h 936103"/>
                    <a:gd name="T6" fmla="*/ 77431 w 936103"/>
                    <a:gd name="T7" fmla="*/ 497634 h 936103"/>
                    <a:gd name="T8" fmla="*/ 1337 w 936103"/>
                    <a:gd name="T9" fmla="*/ 503398 h 936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36103" h="936103">
                      <a:moveTo>
                        <a:pt x="1337" y="503398"/>
                      </a:moveTo>
                      <a:cubicBezTo>
                        <a:pt x="-18042" y="247510"/>
                        <a:pt x="172235" y="23733"/>
                        <a:pt x="427911" y="1724"/>
                      </a:cubicBezTo>
                      <a:lnTo>
                        <a:pt x="434455" y="77754"/>
                      </a:lnTo>
                      <a:cubicBezTo>
                        <a:pt x="220465" y="96174"/>
                        <a:pt x="61211" y="283466"/>
                        <a:pt x="77431" y="497634"/>
                      </a:cubicBezTo>
                      <a:lnTo>
                        <a:pt x="1337" y="503398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39" name="Shape 339"/>
                <p:cNvSpPr>
                  <a:spLocks/>
                </p:cNvSpPr>
                <p:nvPr/>
              </p:nvSpPr>
              <p:spPr bwMode="auto">
                <a:xfrm>
                  <a:off x="5004048" y="3068959"/>
                  <a:ext cx="699924" cy="699924"/>
                </a:xfrm>
                <a:custGeom>
                  <a:avLst/>
                  <a:gdLst>
                    <a:gd name="T0" fmla="*/ 999 w 699924"/>
                    <a:gd name="T1" fmla="*/ 376390 h 699924"/>
                    <a:gd name="T2" fmla="*/ 295801 w 699924"/>
                    <a:gd name="T3" fmla="*/ 4216 h 699924"/>
                    <a:gd name="T4" fmla="*/ 308166 w 699924"/>
                    <a:gd name="T5" fmla="*/ 83150 h 699924"/>
                    <a:gd name="T6" fmla="*/ 80667 w 699924"/>
                    <a:gd name="T7" fmla="*/ 370357 h 699924"/>
                    <a:gd name="T8" fmla="*/ 999 w 699924"/>
                    <a:gd name="T9" fmla="*/ 376390 h 6999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99924" h="699924">
                      <a:moveTo>
                        <a:pt x="999" y="376390"/>
                      </a:moveTo>
                      <a:cubicBezTo>
                        <a:pt x="-12780" y="194450"/>
                        <a:pt x="115538" y="32454"/>
                        <a:pt x="295801" y="4216"/>
                      </a:cubicBezTo>
                      <a:lnTo>
                        <a:pt x="308166" y="83150"/>
                      </a:lnTo>
                      <a:cubicBezTo>
                        <a:pt x="169057" y="104941"/>
                        <a:pt x="70034" y="229954"/>
                        <a:pt x="80667" y="370357"/>
                      </a:cubicBezTo>
                      <a:lnTo>
                        <a:pt x="999" y="37639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40" name="Shape 340"/>
                <p:cNvSpPr>
                  <a:spLocks/>
                </p:cNvSpPr>
                <p:nvPr/>
              </p:nvSpPr>
              <p:spPr bwMode="auto">
                <a:xfrm>
                  <a:off x="5156448" y="3221359"/>
                  <a:ext cx="547524" cy="547524"/>
                </a:xfrm>
                <a:custGeom>
                  <a:avLst/>
                  <a:gdLst>
                    <a:gd name="T0" fmla="*/ 5418 w 547524"/>
                    <a:gd name="T1" fmla="*/ 219566 h 547524"/>
                    <a:gd name="T2" fmla="*/ 150521 w 547524"/>
                    <a:gd name="T3" fmla="*/ 29309 h 547524"/>
                    <a:gd name="T4" fmla="*/ 174159 w 547524"/>
                    <a:gd name="T5" fmla="*/ 76195 h 547524"/>
                    <a:gd name="T6" fmla="*/ 56887 w 547524"/>
                    <a:gd name="T7" fmla="*/ 229960 h 547524"/>
                    <a:gd name="T8" fmla="*/ 5418 w 547524"/>
                    <a:gd name="T9" fmla="*/ 219566 h 5475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7524" h="547524">
                      <a:moveTo>
                        <a:pt x="5418" y="219566"/>
                      </a:moveTo>
                      <a:cubicBezTo>
                        <a:pt x="22044" y="137248"/>
                        <a:pt x="75532" y="67115"/>
                        <a:pt x="150521" y="29309"/>
                      </a:cubicBezTo>
                      <a:lnTo>
                        <a:pt x="174159" y="76195"/>
                      </a:lnTo>
                      <a:cubicBezTo>
                        <a:pt x="113553" y="106750"/>
                        <a:pt x="70324" y="163431"/>
                        <a:pt x="56887" y="229960"/>
                      </a:cubicBezTo>
                      <a:lnTo>
                        <a:pt x="5418" y="21956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36870" name="그룹 21"/>
          <p:cNvGrpSpPr>
            <a:grpSpLocks/>
          </p:cNvGrpSpPr>
          <p:nvPr/>
        </p:nvGrpSpPr>
        <p:grpSpPr bwMode="auto">
          <a:xfrm>
            <a:off x="1304925" y="4829175"/>
            <a:ext cx="3562350" cy="1347788"/>
            <a:chOff x="827584" y="4897959"/>
            <a:chExt cx="4110751" cy="1555376"/>
          </a:xfrm>
        </p:grpSpPr>
        <p:sp>
          <p:nvSpPr>
            <p:cNvPr id="36945" name="Shape 278"/>
            <p:cNvSpPr>
              <a:spLocks noChangeArrowheads="1"/>
            </p:cNvSpPr>
            <p:nvPr/>
          </p:nvSpPr>
          <p:spPr bwMode="auto">
            <a:xfrm>
              <a:off x="827584" y="5953393"/>
              <a:ext cx="2777457" cy="41661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6946" name="Shape 279"/>
            <p:cNvSpPr>
              <a:spLocks noChangeArrowheads="1"/>
            </p:cNvSpPr>
            <p:nvPr/>
          </p:nvSpPr>
          <p:spPr bwMode="auto">
            <a:xfrm>
              <a:off x="3237338" y="5786745"/>
              <a:ext cx="166647" cy="1666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6947" name="Shape 280"/>
            <p:cNvSpPr>
              <a:spLocks noChangeArrowheads="1"/>
            </p:cNvSpPr>
            <p:nvPr/>
          </p:nvSpPr>
          <p:spPr bwMode="auto">
            <a:xfrm>
              <a:off x="3716140" y="5397901"/>
              <a:ext cx="166647" cy="1666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6948" name="Shape 281"/>
            <p:cNvSpPr>
              <a:spLocks noChangeArrowheads="1"/>
            </p:cNvSpPr>
            <p:nvPr/>
          </p:nvSpPr>
          <p:spPr bwMode="auto">
            <a:xfrm>
              <a:off x="4382730" y="5397901"/>
              <a:ext cx="166647" cy="1666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6949" name="Shape 282"/>
            <p:cNvSpPr>
              <a:spLocks noChangeArrowheads="1"/>
            </p:cNvSpPr>
            <p:nvPr/>
          </p:nvSpPr>
          <p:spPr bwMode="auto">
            <a:xfrm>
              <a:off x="4660475" y="5953393"/>
              <a:ext cx="166647" cy="1666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cxnSp>
          <p:nvCxnSpPr>
            <p:cNvPr id="36950" name="Shape 283"/>
            <p:cNvCxnSpPr>
              <a:cxnSpLocks noChangeShapeType="1"/>
              <a:stCxn id="36946" idx="7"/>
              <a:endCxn id="36947" idx="2"/>
            </p:cNvCxnSpPr>
            <p:nvPr/>
          </p:nvCxnSpPr>
          <p:spPr bwMode="auto">
            <a:xfrm rot="10800000" flipH="1">
              <a:off x="3379581" y="5481132"/>
              <a:ext cx="336498" cy="330018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1" name="Shape 284"/>
            <p:cNvCxnSpPr>
              <a:cxnSpLocks noChangeShapeType="1"/>
              <a:stCxn id="36947" idx="6"/>
              <a:endCxn id="36948" idx="2"/>
            </p:cNvCxnSpPr>
            <p:nvPr/>
          </p:nvCxnSpPr>
          <p:spPr bwMode="auto">
            <a:xfrm>
              <a:off x="3882788" y="5481225"/>
              <a:ext cx="499887" cy="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2" name="Shape 285"/>
            <p:cNvCxnSpPr>
              <a:cxnSpLocks noChangeShapeType="1"/>
              <a:stCxn id="36948" idx="5"/>
              <a:endCxn id="36949" idx="0"/>
            </p:cNvCxnSpPr>
            <p:nvPr/>
          </p:nvCxnSpPr>
          <p:spPr bwMode="auto">
            <a:xfrm>
              <a:off x="4524973" y="5540144"/>
              <a:ext cx="218932" cy="413332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3" name="Shape 286"/>
            <p:cNvCxnSpPr>
              <a:cxnSpLocks noChangeShapeType="1"/>
              <a:stCxn id="36949" idx="3"/>
            </p:cNvCxnSpPr>
            <p:nvPr/>
          </p:nvCxnSpPr>
          <p:spPr bwMode="auto">
            <a:xfrm flipH="1">
              <a:off x="4549263" y="6095636"/>
              <a:ext cx="135617" cy="19116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4" name="Shape 287"/>
            <p:cNvCxnSpPr>
              <a:cxnSpLocks noChangeShapeType="1"/>
              <a:stCxn id="36949" idx="5"/>
            </p:cNvCxnSpPr>
            <p:nvPr/>
          </p:nvCxnSpPr>
          <p:spPr bwMode="auto">
            <a:xfrm>
              <a:off x="4802718" y="6095636"/>
              <a:ext cx="135617" cy="191160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5" name="Shape 288"/>
            <p:cNvCxnSpPr>
              <a:cxnSpLocks noChangeShapeType="1"/>
            </p:cNvCxnSpPr>
            <p:nvPr/>
          </p:nvCxnSpPr>
          <p:spPr bwMode="auto">
            <a:xfrm>
              <a:off x="4549377" y="6286688"/>
              <a:ext cx="166647" cy="166647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cxnSp>
          <p:nvCxnSpPr>
            <p:cNvPr id="36956" name="Shape 289"/>
            <p:cNvCxnSpPr>
              <a:cxnSpLocks noChangeShapeType="1"/>
            </p:cNvCxnSpPr>
            <p:nvPr/>
          </p:nvCxnSpPr>
          <p:spPr bwMode="auto">
            <a:xfrm flipH="1">
              <a:off x="4802718" y="6286688"/>
              <a:ext cx="135503" cy="166647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290" name="Shape 290"/>
            <p:cNvSpPr>
              <a:spLocks/>
            </p:cNvSpPr>
            <p:nvPr/>
          </p:nvSpPr>
          <p:spPr bwMode="auto">
            <a:xfrm rot="-5400000">
              <a:off x="1092285" y="4940463"/>
              <a:ext cx="333294" cy="248286"/>
            </a:xfrm>
            <a:custGeom>
              <a:avLst/>
              <a:gdLst>
                <a:gd name="T0" fmla="*/ 0 w 333294"/>
                <a:gd name="T1" fmla="*/ 248286 h 248286"/>
                <a:gd name="T2" fmla="*/ 62072 w 333294"/>
                <a:gd name="T3" fmla="*/ 0 h 248286"/>
                <a:gd name="T4" fmla="*/ 271223 w 333294"/>
                <a:gd name="T5" fmla="*/ 0 h 248286"/>
                <a:gd name="T6" fmla="*/ 333294 w 333294"/>
                <a:gd name="T7" fmla="*/ 248286 h 248286"/>
                <a:gd name="T8" fmla="*/ 0 w 333294"/>
                <a:gd name="T9" fmla="*/ 248286 h 2482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33294" h="248286">
                  <a:moveTo>
                    <a:pt x="0" y="248286"/>
                  </a:moveTo>
                  <a:lnTo>
                    <a:pt x="62072" y="0"/>
                  </a:lnTo>
                  <a:lnTo>
                    <a:pt x="271223" y="0"/>
                  </a:lnTo>
                  <a:lnTo>
                    <a:pt x="333294" y="248286"/>
                  </a:lnTo>
                  <a:lnTo>
                    <a:pt x="0" y="248286"/>
                  </a:lnTo>
                  <a:close/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36958" name="Shape 291"/>
            <p:cNvSpPr txBox="1">
              <a:spLocks noChangeArrowheads="1"/>
            </p:cNvSpPr>
            <p:nvPr/>
          </p:nvSpPr>
          <p:spPr bwMode="auto">
            <a:xfrm>
              <a:off x="1165612" y="4939332"/>
              <a:ext cx="217459" cy="2505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sz="8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센서</a:t>
              </a:r>
            </a:p>
          </p:txBody>
        </p:sp>
        <p:sp>
          <p:nvSpPr>
            <p:cNvPr id="36959" name="Shape 292"/>
            <p:cNvSpPr>
              <a:spLocks noChangeArrowheads="1"/>
            </p:cNvSpPr>
            <p:nvPr/>
          </p:nvSpPr>
          <p:spPr bwMode="auto">
            <a:xfrm>
              <a:off x="968142" y="4981282"/>
              <a:ext cx="166647" cy="166647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6960" name="Shape 293"/>
            <p:cNvSpPr>
              <a:spLocks noChangeArrowheads="1"/>
            </p:cNvSpPr>
            <p:nvPr/>
          </p:nvSpPr>
          <p:spPr bwMode="auto">
            <a:xfrm>
              <a:off x="827584" y="5811151"/>
              <a:ext cx="555491" cy="14224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cxnSp>
          <p:nvCxnSpPr>
            <p:cNvPr id="36961" name="Shape 294"/>
            <p:cNvCxnSpPr>
              <a:cxnSpLocks noChangeShapeType="1"/>
              <a:stCxn id="36959" idx="4"/>
              <a:endCxn id="36960" idx="0"/>
            </p:cNvCxnSpPr>
            <p:nvPr/>
          </p:nvCxnSpPr>
          <p:spPr bwMode="auto">
            <a:xfrm>
              <a:off x="1051465" y="5147929"/>
              <a:ext cx="53923" cy="663276"/>
            </a:xfrm>
            <a:prstGeom prst="straightConnector1">
              <a:avLst/>
            </a:prstGeom>
            <a:noFill/>
            <a:ln w="57150">
              <a:solidFill>
                <a:schemeClr val="tx1"/>
              </a:solidFill>
              <a:round/>
              <a:headEnd/>
              <a:tailEnd/>
            </a:ln>
          </p:spPr>
        </p:cxnSp>
        <p:sp>
          <p:nvSpPr>
            <p:cNvPr id="36962" name="Shape 295"/>
            <p:cNvSpPr>
              <a:spLocks noChangeArrowheads="1"/>
            </p:cNvSpPr>
            <p:nvPr/>
          </p:nvSpPr>
          <p:spPr bwMode="auto">
            <a:xfrm>
              <a:off x="2494059" y="5794844"/>
              <a:ext cx="743279" cy="15855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sz="8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아두이노</a:t>
              </a:r>
            </a:p>
          </p:txBody>
        </p:sp>
        <p:sp>
          <p:nvSpPr>
            <p:cNvPr id="36963" name="Shape 296"/>
            <p:cNvSpPr>
              <a:spLocks noChangeArrowheads="1"/>
            </p:cNvSpPr>
            <p:nvPr/>
          </p:nvSpPr>
          <p:spPr bwMode="auto">
            <a:xfrm>
              <a:off x="1584963" y="5811205"/>
              <a:ext cx="686899" cy="142189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sz="8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라즈베리</a:t>
              </a:r>
            </a:p>
          </p:txBody>
        </p:sp>
        <p:cxnSp>
          <p:nvCxnSpPr>
            <p:cNvPr id="36964" name="Shape 297"/>
            <p:cNvCxnSpPr>
              <a:cxnSpLocks noChangeShapeType="1"/>
              <a:stCxn id="36946" idx="4"/>
              <a:endCxn id="36962" idx="2"/>
            </p:cNvCxnSpPr>
            <p:nvPr/>
          </p:nvCxnSpPr>
          <p:spPr bwMode="auto">
            <a:xfrm rot="5400000">
              <a:off x="3093179" y="5725912"/>
              <a:ext cx="2" cy="454962"/>
            </a:xfrm>
            <a:prstGeom prst="bentConnector3">
              <a:avLst>
                <a:gd name="adj1" fmla="val -2147483648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6965" name="Shape 298"/>
            <p:cNvCxnSpPr>
              <a:cxnSpLocks noChangeShapeType="1"/>
              <a:stCxn id="36960" idx="2"/>
              <a:endCxn id="36962" idx="2"/>
            </p:cNvCxnSpPr>
            <p:nvPr/>
          </p:nvCxnSpPr>
          <p:spPr bwMode="auto">
            <a:xfrm rot="16200000" flipH="1">
              <a:off x="1985514" y="5073209"/>
              <a:ext cx="14656" cy="1760369"/>
            </a:xfrm>
            <a:prstGeom prst="bentConnector3">
              <a:avLst>
                <a:gd name="adj1" fmla="val 180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6966" name="Shape 299"/>
            <p:cNvCxnSpPr>
              <a:cxnSpLocks noChangeShapeType="1"/>
              <a:stCxn id="36962" idx="1"/>
              <a:endCxn id="36963" idx="3"/>
            </p:cNvCxnSpPr>
            <p:nvPr/>
          </p:nvCxnSpPr>
          <p:spPr bwMode="auto">
            <a:xfrm flipH="1">
              <a:off x="2271862" y="5874119"/>
              <a:ext cx="222197" cy="8181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6967" name="Shape 300"/>
            <p:cNvCxnSpPr>
              <a:cxnSpLocks noChangeShapeType="1"/>
              <a:stCxn id="290" idx="1"/>
              <a:endCxn id="36963" idx="1"/>
            </p:cNvCxnSpPr>
            <p:nvPr/>
          </p:nvCxnSpPr>
          <p:spPr bwMode="auto">
            <a:xfrm rot="16200000" flipH="1">
              <a:off x="1080906" y="5378242"/>
              <a:ext cx="682083" cy="326031"/>
            </a:xfrm>
            <a:prstGeom prst="bentConnector2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grpSp>
          <p:nvGrpSpPr>
            <p:cNvPr id="36968" name="그룹 19"/>
            <p:cNvGrpSpPr>
              <a:grpSpLocks/>
            </p:cNvGrpSpPr>
            <p:nvPr/>
          </p:nvGrpSpPr>
          <p:grpSpPr bwMode="auto">
            <a:xfrm>
              <a:off x="1601323" y="5418358"/>
              <a:ext cx="785583" cy="785583"/>
              <a:chOff x="1601323" y="5418358"/>
              <a:chExt cx="785583" cy="785583"/>
            </a:xfrm>
          </p:grpSpPr>
          <p:sp>
            <p:nvSpPr>
              <p:cNvPr id="301" name="Shape 301"/>
              <p:cNvSpPr>
                <a:spLocks/>
              </p:cNvSpPr>
              <p:nvPr/>
            </p:nvSpPr>
            <p:spPr bwMode="auto">
              <a:xfrm rot="3600000">
                <a:off x="1601323" y="5418358"/>
                <a:ext cx="785583" cy="785583"/>
              </a:xfrm>
              <a:custGeom>
                <a:avLst/>
                <a:gdLst>
                  <a:gd name="T0" fmla="*/ 1122 w 785583"/>
                  <a:gd name="T1" fmla="*/ 422454 h 785583"/>
                  <a:gd name="T2" fmla="*/ 359105 w 785583"/>
                  <a:gd name="T3" fmla="*/ 1446 h 785583"/>
                  <a:gd name="T4" fmla="*/ 364597 w 785583"/>
                  <a:gd name="T5" fmla="*/ 65252 h 785583"/>
                  <a:gd name="T6" fmla="*/ 64980 w 785583"/>
                  <a:gd name="T7" fmla="*/ 417618 h 785583"/>
                  <a:gd name="T8" fmla="*/ 1122 w 785583"/>
                  <a:gd name="T9" fmla="*/ 422454 h 78558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85583" h="785583">
                    <a:moveTo>
                      <a:pt x="1122" y="422454"/>
                    </a:moveTo>
                    <a:cubicBezTo>
                      <a:pt x="-15141" y="207711"/>
                      <a:pt x="144541" y="19916"/>
                      <a:pt x="359105" y="1446"/>
                    </a:cubicBezTo>
                    <a:lnTo>
                      <a:pt x="364597" y="65252"/>
                    </a:lnTo>
                    <a:cubicBezTo>
                      <a:pt x="185015" y="80710"/>
                      <a:pt x="51368" y="237887"/>
                      <a:pt x="64980" y="417618"/>
                    </a:cubicBezTo>
                    <a:lnTo>
                      <a:pt x="1122" y="422454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302" name="Shape 302"/>
              <p:cNvSpPr>
                <a:spLocks/>
              </p:cNvSpPr>
              <p:nvPr/>
            </p:nvSpPr>
            <p:spPr bwMode="auto">
              <a:xfrm rot="3600000">
                <a:off x="1692462" y="5547180"/>
                <a:ext cx="587380" cy="587380"/>
              </a:xfrm>
              <a:custGeom>
                <a:avLst/>
                <a:gdLst>
                  <a:gd name="T0" fmla="*/ 839 w 587380"/>
                  <a:gd name="T1" fmla="*/ 315869 h 587380"/>
                  <a:gd name="T2" fmla="*/ 248238 w 587380"/>
                  <a:gd name="T3" fmla="*/ 3539 h 587380"/>
                  <a:gd name="T4" fmla="*/ 258614 w 587380"/>
                  <a:gd name="T5" fmla="*/ 69780 h 587380"/>
                  <a:gd name="T6" fmla="*/ 67696 w 587380"/>
                  <a:gd name="T7" fmla="*/ 310806 h 587380"/>
                  <a:gd name="T8" fmla="*/ 839 w 587380"/>
                  <a:gd name="T9" fmla="*/ 315869 h 58738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87380" h="587380">
                    <a:moveTo>
                      <a:pt x="839" y="315869"/>
                    </a:moveTo>
                    <a:cubicBezTo>
                      <a:pt x="-10724" y="163184"/>
                      <a:pt x="96961" y="27236"/>
                      <a:pt x="248238" y="3539"/>
                    </a:cubicBezTo>
                    <a:lnTo>
                      <a:pt x="258614" y="69780"/>
                    </a:lnTo>
                    <a:cubicBezTo>
                      <a:pt x="141873" y="88067"/>
                      <a:pt x="58772" y="192979"/>
                      <a:pt x="67696" y="310806"/>
                    </a:cubicBezTo>
                    <a:lnTo>
                      <a:pt x="839" y="315869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303" name="Shape 303"/>
              <p:cNvSpPr>
                <a:spLocks/>
              </p:cNvSpPr>
              <p:nvPr/>
            </p:nvSpPr>
            <p:spPr bwMode="auto">
              <a:xfrm rot="3599999">
                <a:off x="1733003" y="5698483"/>
                <a:ext cx="459486" cy="459486"/>
              </a:xfrm>
              <a:custGeom>
                <a:avLst/>
                <a:gdLst>
                  <a:gd name="T0" fmla="*/ 4547 w 459486"/>
                  <a:gd name="T1" fmla="*/ 184261 h 459486"/>
                  <a:gd name="T2" fmla="*/ 126319 w 459486"/>
                  <a:gd name="T3" fmla="*/ 24596 h 459486"/>
                  <a:gd name="T4" fmla="*/ 146155 w 459486"/>
                  <a:gd name="T5" fmla="*/ 63943 h 459486"/>
                  <a:gd name="T6" fmla="*/ 47739 w 459486"/>
                  <a:gd name="T7" fmla="*/ 192984 h 459486"/>
                  <a:gd name="T8" fmla="*/ 4547 w 459486"/>
                  <a:gd name="T9" fmla="*/ 184261 h 4594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59486" h="459486">
                    <a:moveTo>
                      <a:pt x="4547" y="184261"/>
                    </a:moveTo>
                    <a:cubicBezTo>
                      <a:pt x="18499" y="115179"/>
                      <a:pt x="63387" y="56323"/>
                      <a:pt x="126319" y="24596"/>
                    </a:cubicBezTo>
                    <a:lnTo>
                      <a:pt x="146155" y="63943"/>
                    </a:lnTo>
                    <a:cubicBezTo>
                      <a:pt x="95294" y="89585"/>
                      <a:pt x="59016" y="137152"/>
                      <a:pt x="47739" y="192984"/>
                    </a:cubicBezTo>
                    <a:lnTo>
                      <a:pt x="4547" y="184261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</p:grpSp>
        <p:pic>
          <p:nvPicPr>
            <p:cNvPr id="148" name="그룹 147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655796" y="5445214"/>
              <a:ext cx="555748" cy="365809"/>
            </a:xfrm>
            <a:prstGeom prst="rect">
              <a:avLst/>
            </a:prstGeom>
            <a:noFill/>
          </p:spPr>
        </p:pic>
      </p:grpSp>
      <p:grpSp>
        <p:nvGrpSpPr>
          <p:cNvPr id="36871" name="그룹 20"/>
          <p:cNvGrpSpPr>
            <a:grpSpLocks/>
          </p:cNvGrpSpPr>
          <p:nvPr/>
        </p:nvGrpSpPr>
        <p:grpSpPr bwMode="auto">
          <a:xfrm>
            <a:off x="1225550" y="2554288"/>
            <a:ext cx="3195638" cy="1871662"/>
            <a:chOff x="834089" y="2350477"/>
            <a:chExt cx="3687378" cy="2158643"/>
          </a:xfrm>
        </p:grpSpPr>
        <p:grpSp>
          <p:nvGrpSpPr>
            <p:cNvPr id="36914" name="Shape 243"/>
            <p:cNvGrpSpPr>
              <a:grpSpLocks/>
            </p:cNvGrpSpPr>
            <p:nvPr/>
          </p:nvGrpSpPr>
          <p:grpSpPr bwMode="auto">
            <a:xfrm>
              <a:off x="899592" y="2350477"/>
              <a:ext cx="3621875" cy="2158643"/>
              <a:chOff x="971600" y="1268759"/>
              <a:chExt cx="5040559" cy="3004180"/>
            </a:xfrm>
          </p:grpSpPr>
          <p:sp>
            <p:nvSpPr>
              <p:cNvPr id="36917" name="Shape 244"/>
              <p:cNvSpPr>
                <a:spLocks noChangeArrowheads="1"/>
              </p:cNvSpPr>
              <p:nvPr/>
            </p:nvSpPr>
            <p:spPr bwMode="auto">
              <a:xfrm>
                <a:off x="971600" y="1700808"/>
                <a:ext cx="3600399" cy="216024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18" name="Shape 245"/>
              <p:cNvSpPr>
                <a:spLocks noChangeArrowheads="1"/>
              </p:cNvSpPr>
              <p:nvPr/>
            </p:nvSpPr>
            <p:spPr bwMode="auto">
              <a:xfrm>
                <a:off x="3851919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19" name="Shape 246"/>
              <p:cNvSpPr>
                <a:spLocks noChangeArrowheads="1"/>
              </p:cNvSpPr>
              <p:nvPr/>
            </p:nvSpPr>
            <p:spPr bwMode="auto">
              <a:xfrm>
                <a:off x="3851919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0" name="Shape 247"/>
              <p:cNvSpPr>
                <a:spLocks noChangeArrowheads="1"/>
              </p:cNvSpPr>
              <p:nvPr/>
            </p:nvSpPr>
            <p:spPr bwMode="auto">
              <a:xfrm>
                <a:off x="971600" y="3861048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1" name="Shape 248"/>
              <p:cNvSpPr>
                <a:spLocks noChangeArrowheads="1"/>
              </p:cNvSpPr>
              <p:nvPr/>
            </p:nvSpPr>
            <p:spPr bwMode="auto">
              <a:xfrm>
                <a:off x="971600" y="1268759"/>
                <a:ext cx="2160240" cy="411891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2" name="Shape 249"/>
              <p:cNvSpPr>
                <a:spLocks noChangeArrowheads="1"/>
              </p:cNvSpPr>
              <p:nvPr/>
            </p:nvSpPr>
            <p:spPr bwMode="auto">
              <a:xfrm>
                <a:off x="1043608" y="16806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3" name="Shape 250"/>
              <p:cNvSpPr>
                <a:spLocks noChangeArrowheads="1"/>
              </p:cNvSpPr>
              <p:nvPr/>
            </p:nvSpPr>
            <p:spPr bwMode="auto">
              <a:xfrm>
                <a:off x="1403648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4" name="Shape 251"/>
              <p:cNvSpPr>
                <a:spLocks noChangeArrowheads="1"/>
              </p:cNvSpPr>
              <p:nvPr/>
            </p:nvSpPr>
            <p:spPr bwMode="auto">
              <a:xfrm>
                <a:off x="1043608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5" name="Shape 252"/>
              <p:cNvSpPr>
                <a:spLocks noChangeArrowheads="1"/>
              </p:cNvSpPr>
              <p:nvPr/>
            </p:nvSpPr>
            <p:spPr bwMode="auto">
              <a:xfrm>
                <a:off x="1403648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6" name="Shape 253"/>
              <p:cNvSpPr>
                <a:spLocks noChangeArrowheads="1"/>
              </p:cNvSpPr>
              <p:nvPr/>
            </p:nvSpPr>
            <p:spPr bwMode="auto">
              <a:xfrm>
                <a:off x="3851919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7" name="Shape 254"/>
              <p:cNvSpPr>
                <a:spLocks noChangeArrowheads="1"/>
              </p:cNvSpPr>
              <p:nvPr/>
            </p:nvSpPr>
            <p:spPr bwMode="auto">
              <a:xfrm>
                <a:off x="4211960" y="3480851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8" name="Shape 255"/>
              <p:cNvSpPr>
                <a:spLocks noChangeArrowheads="1"/>
              </p:cNvSpPr>
              <p:nvPr/>
            </p:nvSpPr>
            <p:spPr bwMode="auto">
              <a:xfrm>
                <a:off x="3851919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29" name="Shape 256"/>
              <p:cNvSpPr>
                <a:spLocks noChangeArrowheads="1"/>
              </p:cNvSpPr>
              <p:nvPr/>
            </p:nvSpPr>
            <p:spPr bwMode="auto">
              <a:xfrm>
                <a:off x="4211960" y="1700808"/>
                <a:ext cx="288032" cy="38019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6930" name="Shape 257"/>
              <p:cNvSpPr>
                <a:spLocks noChangeArrowheads="1"/>
              </p:cNvSpPr>
              <p:nvPr/>
            </p:nvSpPr>
            <p:spPr bwMode="auto">
              <a:xfrm>
                <a:off x="1403648" y="2420887"/>
                <a:ext cx="720090" cy="72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sz="8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아두이노</a:t>
                </a:r>
              </a:p>
            </p:txBody>
          </p:sp>
          <p:cxnSp>
            <p:nvCxnSpPr>
              <p:cNvPr id="36931" name="Shape 258"/>
              <p:cNvCxnSpPr>
                <a:cxnSpLocks noChangeShapeType="1"/>
                <a:stCxn id="36922" idx="2"/>
                <a:endCxn id="36930" idx="0"/>
              </p:cNvCxnSpPr>
              <p:nvPr/>
            </p:nvCxnSpPr>
            <p:spPr bwMode="auto">
              <a:xfrm rot="16200000" flipH="1">
                <a:off x="1295638" y="1952832"/>
                <a:ext cx="360040" cy="57606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2" name="Shape 259"/>
              <p:cNvCxnSpPr>
                <a:cxnSpLocks noChangeShapeType="1"/>
                <a:stCxn id="36923" idx="2"/>
                <a:endCxn id="36930" idx="0"/>
              </p:cNvCxnSpPr>
              <p:nvPr/>
            </p:nvCxnSpPr>
            <p:spPr bwMode="auto">
              <a:xfrm rot="16200000" flipH="1">
                <a:off x="1485737" y="2142931"/>
                <a:ext cx="339883" cy="21602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3" name="Shape 260"/>
              <p:cNvCxnSpPr>
                <a:cxnSpLocks noChangeShapeType="1"/>
                <a:stCxn id="36924" idx="0"/>
                <a:endCxn id="36930" idx="2"/>
              </p:cNvCxnSpPr>
              <p:nvPr/>
            </p:nvCxnSpPr>
            <p:spPr bwMode="auto">
              <a:xfrm rot="5400000" flipH="1" flipV="1">
                <a:off x="1305717" y="3022876"/>
                <a:ext cx="339883" cy="57606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4" name="Shape 261"/>
              <p:cNvCxnSpPr>
                <a:cxnSpLocks noChangeShapeType="1"/>
                <a:stCxn id="36925" idx="0"/>
                <a:endCxn id="36930" idx="2"/>
              </p:cNvCxnSpPr>
              <p:nvPr/>
            </p:nvCxnSpPr>
            <p:spPr bwMode="auto">
              <a:xfrm rot="5400000" flipH="1" flipV="1">
                <a:off x="1485737" y="3202896"/>
                <a:ext cx="339883" cy="216029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5" name="Shape 262"/>
              <p:cNvCxnSpPr>
                <a:cxnSpLocks noChangeShapeType="1"/>
                <a:stCxn id="36928" idx="2"/>
                <a:endCxn id="36930" idx="0"/>
              </p:cNvCxnSpPr>
              <p:nvPr/>
            </p:nvCxnSpPr>
            <p:spPr bwMode="auto">
              <a:xfrm rot="5400000">
                <a:off x="2709874" y="1134826"/>
                <a:ext cx="339883" cy="223224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6" name="Shape 263"/>
              <p:cNvCxnSpPr>
                <a:cxnSpLocks noChangeShapeType="1"/>
                <a:stCxn id="36929" idx="2"/>
                <a:endCxn id="36930" idx="0"/>
              </p:cNvCxnSpPr>
              <p:nvPr/>
            </p:nvCxnSpPr>
            <p:spPr bwMode="auto">
              <a:xfrm rot="5400000">
                <a:off x="2889894" y="954804"/>
                <a:ext cx="339883" cy="2592283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7" name="Shape 264"/>
              <p:cNvCxnSpPr>
                <a:cxnSpLocks noChangeShapeType="1"/>
                <a:stCxn id="36926" idx="0"/>
                <a:endCxn id="36930" idx="2"/>
              </p:cNvCxnSpPr>
              <p:nvPr/>
            </p:nvCxnSpPr>
            <p:spPr bwMode="auto">
              <a:xfrm rot="16200000" flipV="1">
                <a:off x="2709874" y="2194788"/>
                <a:ext cx="339883" cy="2232242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6938" name="Shape 265"/>
              <p:cNvCxnSpPr>
                <a:cxnSpLocks noChangeShapeType="1"/>
                <a:stCxn id="36927" idx="0"/>
                <a:endCxn id="36930" idx="2"/>
              </p:cNvCxnSpPr>
              <p:nvPr/>
            </p:nvCxnSpPr>
            <p:spPr bwMode="auto">
              <a:xfrm rot="16200000" flipV="1">
                <a:off x="2889894" y="2014768"/>
                <a:ext cx="339883" cy="2592283"/>
              </a:xfrm>
              <a:prstGeom prst="bentConnector3">
                <a:avLst>
                  <a:gd name="adj1" fmla="val 50000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sp>
            <p:nvSpPr>
              <p:cNvPr id="36939" name="Shape 266"/>
              <p:cNvSpPr>
                <a:spLocks noChangeArrowheads="1"/>
              </p:cNvSpPr>
              <p:nvPr/>
            </p:nvSpPr>
            <p:spPr bwMode="auto">
              <a:xfrm>
                <a:off x="2411759" y="2420887"/>
                <a:ext cx="720092" cy="720080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sz="8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라즈베리파이</a:t>
                </a:r>
              </a:p>
            </p:txBody>
          </p:sp>
          <p:cxnSp>
            <p:nvCxnSpPr>
              <p:cNvPr id="36940" name="Shape 267"/>
              <p:cNvCxnSpPr>
                <a:cxnSpLocks noChangeShapeType="1"/>
                <a:stCxn id="36939" idx="3"/>
              </p:cNvCxnSpPr>
              <p:nvPr/>
            </p:nvCxnSpPr>
            <p:spPr bwMode="auto">
              <a:xfrm flipH="1">
                <a:off x="3131825" y="2780928"/>
                <a:ext cx="26" cy="0"/>
              </a:xfrm>
              <a:prstGeom prst="straightConnector1">
                <a:avLst/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grpSp>
            <p:nvGrpSpPr>
              <p:cNvPr id="36941" name="Shape 268"/>
              <p:cNvGrpSpPr>
                <a:grpSpLocks/>
              </p:cNvGrpSpPr>
              <p:nvPr/>
            </p:nvGrpSpPr>
            <p:grpSpPr bwMode="auto">
              <a:xfrm rot="8100000">
                <a:off x="2550659" y="2285608"/>
                <a:ext cx="1018346" cy="1018346"/>
                <a:chOff x="4860032" y="2924943"/>
                <a:chExt cx="936103" cy="936103"/>
              </a:xfrm>
            </p:grpSpPr>
            <p:sp>
              <p:nvSpPr>
                <p:cNvPr id="269" name="Shape 269"/>
                <p:cNvSpPr>
                  <a:spLocks/>
                </p:cNvSpPr>
                <p:nvPr/>
              </p:nvSpPr>
              <p:spPr bwMode="auto">
                <a:xfrm>
                  <a:off x="4860032" y="2924943"/>
                  <a:ext cx="936103" cy="936103"/>
                </a:xfrm>
                <a:custGeom>
                  <a:avLst/>
                  <a:gdLst>
                    <a:gd name="T0" fmla="*/ 1337 w 936103"/>
                    <a:gd name="T1" fmla="*/ 503398 h 936103"/>
                    <a:gd name="T2" fmla="*/ 427911 w 936103"/>
                    <a:gd name="T3" fmla="*/ 1724 h 936103"/>
                    <a:gd name="T4" fmla="*/ 434455 w 936103"/>
                    <a:gd name="T5" fmla="*/ 77754 h 936103"/>
                    <a:gd name="T6" fmla="*/ 77431 w 936103"/>
                    <a:gd name="T7" fmla="*/ 497634 h 936103"/>
                    <a:gd name="T8" fmla="*/ 1337 w 936103"/>
                    <a:gd name="T9" fmla="*/ 503398 h 936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36103" h="936103">
                      <a:moveTo>
                        <a:pt x="1337" y="503398"/>
                      </a:moveTo>
                      <a:cubicBezTo>
                        <a:pt x="-18042" y="247510"/>
                        <a:pt x="172235" y="23733"/>
                        <a:pt x="427911" y="1724"/>
                      </a:cubicBezTo>
                      <a:lnTo>
                        <a:pt x="434455" y="77754"/>
                      </a:lnTo>
                      <a:cubicBezTo>
                        <a:pt x="220465" y="96174"/>
                        <a:pt x="61211" y="283466"/>
                        <a:pt x="77431" y="497634"/>
                      </a:cubicBezTo>
                      <a:lnTo>
                        <a:pt x="1337" y="503398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270" name="Shape 270"/>
                <p:cNvSpPr>
                  <a:spLocks/>
                </p:cNvSpPr>
                <p:nvPr/>
              </p:nvSpPr>
              <p:spPr bwMode="auto">
                <a:xfrm>
                  <a:off x="5004048" y="3068959"/>
                  <a:ext cx="699924" cy="699924"/>
                </a:xfrm>
                <a:custGeom>
                  <a:avLst/>
                  <a:gdLst>
                    <a:gd name="T0" fmla="*/ 999 w 699924"/>
                    <a:gd name="T1" fmla="*/ 376390 h 699924"/>
                    <a:gd name="T2" fmla="*/ 295801 w 699924"/>
                    <a:gd name="T3" fmla="*/ 4216 h 699924"/>
                    <a:gd name="T4" fmla="*/ 308166 w 699924"/>
                    <a:gd name="T5" fmla="*/ 83150 h 699924"/>
                    <a:gd name="T6" fmla="*/ 80667 w 699924"/>
                    <a:gd name="T7" fmla="*/ 370357 h 699924"/>
                    <a:gd name="T8" fmla="*/ 999 w 699924"/>
                    <a:gd name="T9" fmla="*/ 376390 h 6999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99924" h="699924">
                      <a:moveTo>
                        <a:pt x="999" y="376390"/>
                      </a:moveTo>
                      <a:cubicBezTo>
                        <a:pt x="-12780" y="194450"/>
                        <a:pt x="115538" y="32454"/>
                        <a:pt x="295801" y="4216"/>
                      </a:cubicBezTo>
                      <a:lnTo>
                        <a:pt x="308166" y="83150"/>
                      </a:lnTo>
                      <a:cubicBezTo>
                        <a:pt x="169057" y="104941"/>
                        <a:pt x="70034" y="229954"/>
                        <a:pt x="80667" y="370357"/>
                      </a:cubicBezTo>
                      <a:lnTo>
                        <a:pt x="999" y="37639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271" name="Shape 271"/>
                <p:cNvSpPr>
                  <a:spLocks/>
                </p:cNvSpPr>
                <p:nvPr/>
              </p:nvSpPr>
              <p:spPr bwMode="auto">
                <a:xfrm>
                  <a:off x="5156448" y="3221359"/>
                  <a:ext cx="547524" cy="547524"/>
                </a:xfrm>
                <a:custGeom>
                  <a:avLst/>
                  <a:gdLst>
                    <a:gd name="T0" fmla="*/ 5418 w 547524"/>
                    <a:gd name="T1" fmla="*/ 219566 h 547524"/>
                    <a:gd name="T2" fmla="*/ 150521 w 547524"/>
                    <a:gd name="T3" fmla="*/ 29309 h 547524"/>
                    <a:gd name="T4" fmla="*/ 174159 w 547524"/>
                    <a:gd name="T5" fmla="*/ 76195 h 547524"/>
                    <a:gd name="T6" fmla="*/ 56887 w 547524"/>
                    <a:gd name="T7" fmla="*/ 229960 h 547524"/>
                    <a:gd name="T8" fmla="*/ 5418 w 547524"/>
                    <a:gd name="T9" fmla="*/ 219566 h 5475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7524" h="547524">
                      <a:moveTo>
                        <a:pt x="5418" y="219566"/>
                      </a:moveTo>
                      <a:cubicBezTo>
                        <a:pt x="22044" y="137248"/>
                        <a:pt x="75532" y="67115"/>
                        <a:pt x="150521" y="29309"/>
                      </a:cubicBezTo>
                      <a:lnTo>
                        <a:pt x="174159" y="76195"/>
                      </a:lnTo>
                      <a:cubicBezTo>
                        <a:pt x="113553" y="106750"/>
                        <a:pt x="70324" y="163431"/>
                        <a:pt x="56887" y="229960"/>
                      </a:cubicBezTo>
                      <a:lnTo>
                        <a:pt x="5418" y="21956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</p:grpSp>
        </p:grpSp>
        <p:cxnSp>
          <p:nvCxnSpPr>
            <p:cNvPr id="36915" name="Shape 311"/>
            <p:cNvCxnSpPr>
              <a:cxnSpLocks noChangeShapeType="1"/>
              <a:stCxn id="36930" idx="3"/>
              <a:endCxn id="36939" idx="1"/>
            </p:cNvCxnSpPr>
            <p:nvPr/>
          </p:nvCxnSpPr>
          <p:spPr bwMode="auto">
            <a:xfrm>
              <a:off x="1727456" y="3437041"/>
              <a:ext cx="206957" cy="0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pic>
          <p:nvPicPr>
            <p:cNvPr id="152" name="그룹 151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33322" y="3067381"/>
              <a:ext cx="358774" cy="548713"/>
            </a:xfrm>
            <a:prstGeom prst="rect">
              <a:avLst/>
            </a:prstGeom>
            <a:noFill/>
          </p:spPr>
        </p:pic>
      </p:grpSp>
      <p:pic>
        <p:nvPicPr>
          <p:cNvPr id="36872" name="Picture 2" descr="C:\Users\Brain_Koo\AppData\Local\Microsoft\Windows\Temporary Internet Files\Content.IE5\LCI8F5HZ\large-Retro-Joystick-002-33.3-3679[1]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8438" y="3021013"/>
            <a:ext cx="5461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" name="그룹 156"/>
          <p:cNvPicPr>
            <a:picLocks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00" y="2779713"/>
            <a:ext cx="360363" cy="549275"/>
          </a:xfrm>
          <a:prstGeom prst="rect">
            <a:avLst/>
          </a:prstGeom>
          <a:noFill/>
        </p:spPr>
      </p:pic>
      <p:grpSp>
        <p:nvGrpSpPr>
          <p:cNvPr id="36874" name="그룹 22"/>
          <p:cNvGrpSpPr>
            <a:grpSpLocks/>
          </p:cNvGrpSpPr>
          <p:nvPr/>
        </p:nvGrpSpPr>
        <p:grpSpPr bwMode="auto">
          <a:xfrm>
            <a:off x="6588125" y="4660900"/>
            <a:ext cx="2447925" cy="1863725"/>
            <a:chOff x="6588224" y="4525857"/>
            <a:chExt cx="2448272" cy="1864761"/>
          </a:xfrm>
        </p:grpSpPr>
        <p:sp>
          <p:nvSpPr>
            <p:cNvPr id="36878" name="Shape 310"/>
            <p:cNvSpPr txBox="1">
              <a:spLocks noChangeArrowheads="1"/>
            </p:cNvSpPr>
            <p:nvPr/>
          </p:nvSpPr>
          <p:spPr bwMode="auto">
            <a:xfrm>
              <a:off x="6588224" y="6105704"/>
              <a:ext cx="2448272" cy="2849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sz="16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센서 및 </a:t>
              </a:r>
              <a:r>
                <a:rPr lang="ko-KR" altLang="en-US" sz="1600" b="1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로봇</a:t>
              </a:r>
              <a:r>
                <a:rPr lang="en-US" sz="16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암 제어 센터</a:t>
              </a:r>
            </a:p>
          </p:txBody>
        </p:sp>
        <p:grpSp>
          <p:nvGrpSpPr>
            <p:cNvPr id="36879" name="그룹 2"/>
            <p:cNvGrpSpPr>
              <a:grpSpLocks/>
            </p:cNvGrpSpPr>
            <p:nvPr/>
          </p:nvGrpSpPr>
          <p:grpSpPr bwMode="auto">
            <a:xfrm>
              <a:off x="6949921" y="4525857"/>
              <a:ext cx="1541075" cy="1478421"/>
              <a:chOff x="6949921" y="4525857"/>
              <a:chExt cx="1541075" cy="1478421"/>
            </a:xfrm>
          </p:grpSpPr>
          <p:sp>
            <p:nvSpPr>
              <p:cNvPr id="36882" name="Shape 304"/>
              <p:cNvSpPr>
                <a:spLocks/>
              </p:cNvSpPr>
              <p:nvPr/>
            </p:nvSpPr>
            <p:spPr bwMode="auto">
              <a:xfrm>
                <a:off x="7230371" y="5055492"/>
                <a:ext cx="1260625" cy="948786"/>
              </a:xfrm>
              <a:custGeom>
                <a:avLst/>
                <a:gdLst>
                  <a:gd name="T0" fmla="*/ 0 w 21600"/>
                  <a:gd name="T1" fmla="*/ 0 h 21600"/>
                  <a:gd name="T2" fmla="*/ 21600 w 21600"/>
                  <a:gd name="T3" fmla="*/ 21600 h 21600"/>
                </a:gdLst>
                <a:ahLst/>
                <a:cxnLst>
                  <a:cxn ang="0">
                    <a:pos x="3362" y="0"/>
                  </a:cxn>
                  <a:cxn ang="0">
                    <a:pos x="18327" y="0"/>
                  </a:cxn>
                  <a:cxn ang="0">
                    <a:pos x="18327" y="14347"/>
                  </a:cxn>
                  <a:cxn ang="0">
                    <a:pos x="3362" y="14347"/>
                  </a:cxn>
                  <a:cxn ang="0">
                    <a:pos x="3362" y="0"/>
                  </a:cxn>
                  <a:cxn ang="0">
                    <a:pos x="3340" y="15068"/>
                  </a:cxn>
                  <a:cxn ang="0">
                    <a:pos x="0" y="19877"/>
                  </a:cxn>
                  <a:cxn ang="0">
                    <a:pos x="21600" y="19877"/>
                  </a:cxn>
                  <a:cxn ang="0">
                    <a:pos x="18327" y="15068"/>
                  </a:cxn>
                  <a:cxn ang="0">
                    <a:pos x="3340" y="15068"/>
                  </a:cxn>
                  <a:cxn ang="0">
                    <a:pos x="0" y="19877"/>
                  </a:cxn>
                  <a:cxn ang="0">
                    <a:pos x="0" y="21600"/>
                  </a:cxn>
                  <a:cxn ang="0">
                    <a:pos x="21600" y="21600"/>
                  </a:cxn>
                  <a:cxn ang="0">
                    <a:pos x="21600" y="19877"/>
                  </a:cxn>
                  <a:cxn ang="0">
                    <a:pos x="0" y="19877"/>
                  </a:cxn>
                  <a:cxn ang="0">
                    <a:pos x="4186" y="1523"/>
                  </a:cxn>
                  <a:cxn ang="0">
                    <a:pos x="17547" y="1523"/>
                  </a:cxn>
                  <a:cxn ang="0">
                    <a:pos x="17547" y="12744"/>
                  </a:cxn>
                  <a:cxn ang="0">
                    <a:pos x="4186" y="12744"/>
                  </a:cxn>
                  <a:cxn ang="0">
                    <a:pos x="4186" y="1523"/>
                  </a:cxn>
                  <a:cxn ang="0">
                    <a:pos x="3318" y="15549"/>
                  </a:cxn>
                  <a:cxn ang="0">
                    <a:pos x="2917" y="16110"/>
                  </a:cxn>
                  <a:cxn ang="0">
                    <a:pos x="18727" y="16110"/>
                  </a:cxn>
                  <a:cxn ang="0">
                    <a:pos x="18327" y="15549"/>
                  </a:cxn>
                  <a:cxn ang="0">
                    <a:pos x="3318" y="15549"/>
                  </a:cxn>
                  <a:cxn ang="0">
                    <a:pos x="6213" y="18314"/>
                  </a:cxn>
                  <a:cxn ang="0">
                    <a:pos x="5946" y="18875"/>
                  </a:cxn>
                  <a:cxn ang="0">
                    <a:pos x="15766" y="18875"/>
                  </a:cxn>
                  <a:cxn ang="0">
                    <a:pos x="15499" y="18314"/>
                  </a:cxn>
                  <a:cxn ang="0">
                    <a:pos x="6213" y="18314"/>
                  </a:cxn>
                  <a:cxn ang="0">
                    <a:pos x="2828" y="16471"/>
                  </a:cxn>
                  <a:cxn ang="0">
                    <a:pos x="2405" y="17072"/>
                  </a:cxn>
                  <a:cxn ang="0">
                    <a:pos x="19284" y="17072"/>
                  </a:cxn>
                  <a:cxn ang="0">
                    <a:pos x="18839" y="16471"/>
                  </a:cxn>
                  <a:cxn ang="0">
                    <a:pos x="2828" y="16471"/>
                  </a:cxn>
                  <a:cxn ang="0">
                    <a:pos x="2316" y="17352"/>
                  </a:cxn>
                  <a:cxn ang="0">
                    <a:pos x="1871" y="17953"/>
                  </a:cxn>
                  <a:cxn ang="0">
                    <a:pos x="19863" y="17953"/>
                  </a:cxn>
                  <a:cxn ang="0">
                    <a:pos x="19395" y="17352"/>
                  </a:cxn>
                  <a:cxn ang="0">
                    <a:pos x="2316" y="17352"/>
                  </a:cxn>
                </a:cxnLst>
                <a:rect l="T0" t="T1" r="T2" b="T3"/>
                <a:pathLst>
                  <a:path w="21600" h="21600" extrusionOk="0">
                    <a:moveTo>
                      <a:pt x="3362" y="0"/>
                    </a:moveTo>
                    <a:lnTo>
                      <a:pt x="18327" y="0"/>
                    </a:lnTo>
                    <a:lnTo>
                      <a:pt x="18327" y="14347"/>
                    </a:lnTo>
                    <a:lnTo>
                      <a:pt x="3362" y="14347"/>
                    </a:lnTo>
                    <a:lnTo>
                      <a:pt x="3362" y="0"/>
                    </a:lnTo>
                    <a:close/>
                  </a:path>
                  <a:path w="21600" h="21600" extrusionOk="0">
                    <a:moveTo>
                      <a:pt x="3340" y="15068"/>
                    </a:moveTo>
                    <a:lnTo>
                      <a:pt x="0" y="19877"/>
                    </a:lnTo>
                    <a:lnTo>
                      <a:pt x="21600" y="19877"/>
                    </a:lnTo>
                    <a:lnTo>
                      <a:pt x="18327" y="15068"/>
                    </a:lnTo>
                    <a:lnTo>
                      <a:pt x="3340" y="15068"/>
                    </a:lnTo>
                    <a:close/>
                  </a:path>
                  <a:path w="21600" h="21600" extrusionOk="0">
                    <a:moveTo>
                      <a:pt x="0" y="19877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877"/>
                    </a:lnTo>
                    <a:lnTo>
                      <a:pt x="0" y="19877"/>
                    </a:lnTo>
                    <a:close/>
                  </a:path>
                  <a:path w="21600" h="21600" extrusionOk="0">
                    <a:moveTo>
                      <a:pt x="4186" y="1523"/>
                    </a:moveTo>
                    <a:lnTo>
                      <a:pt x="17547" y="1523"/>
                    </a:lnTo>
                    <a:lnTo>
                      <a:pt x="17547" y="12744"/>
                    </a:lnTo>
                    <a:lnTo>
                      <a:pt x="4186" y="12744"/>
                    </a:lnTo>
                    <a:lnTo>
                      <a:pt x="4186" y="1523"/>
                    </a:lnTo>
                    <a:close/>
                  </a:path>
                  <a:path w="21600" h="21600" extrusionOk="0">
                    <a:moveTo>
                      <a:pt x="3318" y="15549"/>
                    </a:moveTo>
                    <a:lnTo>
                      <a:pt x="2917" y="16110"/>
                    </a:lnTo>
                    <a:lnTo>
                      <a:pt x="18727" y="16110"/>
                    </a:lnTo>
                    <a:lnTo>
                      <a:pt x="18327" y="15549"/>
                    </a:lnTo>
                    <a:lnTo>
                      <a:pt x="3318" y="15549"/>
                    </a:lnTo>
                    <a:close/>
                  </a:path>
                  <a:path w="21600" h="21600" extrusionOk="0">
                    <a:moveTo>
                      <a:pt x="6213" y="18314"/>
                    </a:moveTo>
                    <a:lnTo>
                      <a:pt x="5946" y="18875"/>
                    </a:lnTo>
                    <a:lnTo>
                      <a:pt x="15766" y="18875"/>
                    </a:lnTo>
                    <a:lnTo>
                      <a:pt x="15499" y="18314"/>
                    </a:lnTo>
                    <a:lnTo>
                      <a:pt x="6213" y="18314"/>
                    </a:lnTo>
                    <a:close/>
                  </a:path>
                  <a:path w="21600" h="21600" extrusionOk="0">
                    <a:moveTo>
                      <a:pt x="2828" y="16471"/>
                    </a:moveTo>
                    <a:lnTo>
                      <a:pt x="2405" y="17072"/>
                    </a:lnTo>
                    <a:lnTo>
                      <a:pt x="19284" y="17072"/>
                    </a:lnTo>
                    <a:lnTo>
                      <a:pt x="18839" y="16471"/>
                    </a:lnTo>
                    <a:lnTo>
                      <a:pt x="2828" y="16471"/>
                    </a:lnTo>
                    <a:close/>
                  </a:path>
                  <a:path w="21600" h="21600" extrusionOk="0">
                    <a:moveTo>
                      <a:pt x="2316" y="17352"/>
                    </a:moveTo>
                    <a:lnTo>
                      <a:pt x="1871" y="17953"/>
                    </a:lnTo>
                    <a:lnTo>
                      <a:pt x="19863" y="17953"/>
                    </a:lnTo>
                    <a:lnTo>
                      <a:pt x="19395" y="17352"/>
                    </a:lnTo>
                    <a:lnTo>
                      <a:pt x="2316" y="17352"/>
                    </a:lnTo>
                    <a:close/>
                  </a:path>
                </a:pathLst>
              </a:custGeom>
              <a:solidFill>
                <a:srgbClr val="C0C0C0"/>
              </a:solidFill>
              <a:ln w="9525" cap="flat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91425" tIns="45700" rIns="91425" bIns="45700"/>
              <a:lstStyle/>
              <a:p>
                <a:endParaRPr lang="ko-KR" altLang="en-US"/>
              </a:p>
            </p:txBody>
          </p:sp>
          <p:grpSp>
            <p:nvGrpSpPr>
              <p:cNvPr id="36883" name="Shape 305"/>
              <p:cNvGrpSpPr>
                <a:grpSpLocks/>
              </p:cNvGrpSpPr>
              <p:nvPr/>
            </p:nvGrpSpPr>
            <p:grpSpPr bwMode="auto">
              <a:xfrm>
                <a:off x="6949921" y="4525857"/>
                <a:ext cx="785583" cy="785583"/>
                <a:chOff x="4860032" y="2924943"/>
                <a:chExt cx="936103" cy="936103"/>
              </a:xfrm>
            </p:grpSpPr>
            <p:sp>
              <p:nvSpPr>
                <p:cNvPr id="306" name="Shape 306"/>
                <p:cNvSpPr>
                  <a:spLocks/>
                </p:cNvSpPr>
                <p:nvPr/>
              </p:nvSpPr>
              <p:spPr bwMode="auto">
                <a:xfrm>
                  <a:off x="4860032" y="2924943"/>
                  <a:ext cx="936103" cy="936103"/>
                </a:xfrm>
                <a:custGeom>
                  <a:avLst/>
                  <a:gdLst>
                    <a:gd name="T0" fmla="*/ 1337 w 936103"/>
                    <a:gd name="T1" fmla="*/ 503398 h 936103"/>
                    <a:gd name="T2" fmla="*/ 427911 w 936103"/>
                    <a:gd name="T3" fmla="*/ 1724 h 936103"/>
                    <a:gd name="T4" fmla="*/ 434455 w 936103"/>
                    <a:gd name="T5" fmla="*/ 77754 h 936103"/>
                    <a:gd name="T6" fmla="*/ 77431 w 936103"/>
                    <a:gd name="T7" fmla="*/ 497634 h 936103"/>
                    <a:gd name="T8" fmla="*/ 1337 w 936103"/>
                    <a:gd name="T9" fmla="*/ 503398 h 9361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36103" h="936103">
                      <a:moveTo>
                        <a:pt x="1337" y="503398"/>
                      </a:moveTo>
                      <a:cubicBezTo>
                        <a:pt x="-18042" y="247510"/>
                        <a:pt x="172235" y="23733"/>
                        <a:pt x="427911" y="1724"/>
                      </a:cubicBezTo>
                      <a:lnTo>
                        <a:pt x="434455" y="77754"/>
                      </a:lnTo>
                      <a:cubicBezTo>
                        <a:pt x="220465" y="96174"/>
                        <a:pt x="61211" y="283466"/>
                        <a:pt x="77431" y="497634"/>
                      </a:cubicBezTo>
                      <a:lnTo>
                        <a:pt x="1337" y="503398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07" name="Shape 307"/>
                <p:cNvSpPr>
                  <a:spLocks/>
                </p:cNvSpPr>
                <p:nvPr/>
              </p:nvSpPr>
              <p:spPr bwMode="auto">
                <a:xfrm>
                  <a:off x="5004048" y="3068959"/>
                  <a:ext cx="699924" cy="699924"/>
                </a:xfrm>
                <a:custGeom>
                  <a:avLst/>
                  <a:gdLst>
                    <a:gd name="T0" fmla="*/ 999 w 699924"/>
                    <a:gd name="T1" fmla="*/ 376390 h 699924"/>
                    <a:gd name="T2" fmla="*/ 295801 w 699924"/>
                    <a:gd name="T3" fmla="*/ 4216 h 699924"/>
                    <a:gd name="T4" fmla="*/ 308166 w 699924"/>
                    <a:gd name="T5" fmla="*/ 83150 h 699924"/>
                    <a:gd name="T6" fmla="*/ 80667 w 699924"/>
                    <a:gd name="T7" fmla="*/ 370357 h 699924"/>
                    <a:gd name="T8" fmla="*/ 999 w 699924"/>
                    <a:gd name="T9" fmla="*/ 376390 h 6999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99924" h="699924">
                      <a:moveTo>
                        <a:pt x="999" y="376390"/>
                      </a:moveTo>
                      <a:cubicBezTo>
                        <a:pt x="-12780" y="194450"/>
                        <a:pt x="115538" y="32454"/>
                        <a:pt x="295801" y="4216"/>
                      </a:cubicBezTo>
                      <a:lnTo>
                        <a:pt x="308166" y="83150"/>
                      </a:lnTo>
                      <a:cubicBezTo>
                        <a:pt x="169057" y="104941"/>
                        <a:pt x="70034" y="229954"/>
                        <a:pt x="80667" y="370357"/>
                      </a:cubicBezTo>
                      <a:lnTo>
                        <a:pt x="999" y="37639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08" name="Shape 308"/>
                <p:cNvSpPr>
                  <a:spLocks/>
                </p:cNvSpPr>
                <p:nvPr/>
              </p:nvSpPr>
              <p:spPr bwMode="auto">
                <a:xfrm>
                  <a:off x="5156448" y="3221359"/>
                  <a:ext cx="547524" cy="547524"/>
                </a:xfrm>
                <a:custGeom>
                  <a:avLst/>
                  <a:gdLst>
                    <a:gd name="T0" fmla="*/ 5418 w 547524"/>
                    <a:gd name="T1" fmla="*/ 219566 h 547524"/>
                    <a:gd name="T2" fmla="*/ 150521 w 547524"/>
                    <a:gd name="T3" fmla="*/ 29309 h 547524"/>
                    <a:gd name="T4" fmla="*/ 174159 w 547524"/>
                    <a:gd name="T5" fmla="*/ 76195 h 547524"/>
                    <a:gd name="T6" fmla="*/ 56887 w 547524"/>
                    <a:gd name="T7" fmla="*/ 229960 h 547524"/>
                    <a:gd name="T8" fmla="*/ 5418 w 547524"/>
                    <a:gd name="T9" fmla="*/ 219566 h 5475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47524" h="547524">
                      <a:moveTo>
                        <a:pt x="5418" y="219566"/>
                      </a:moveTo>
                      <a:cubicBezTo>
                        <a:pt x="22044" y="137248"/>
                        <a:pt x="75532" y="67115"/>
                        <a:pt x="150521" y="29309"/>
                      </a:cubicBezTo>
                      <a:lnTo>
                        <a:pt x="174159" y="76195"/>
                      </a:lnTo>
                      <a:cubicBezTo>
                        <a:pt x="113553" y="106750"/>
                        <a:pt x="70324" y="163431"/>
                        <a:pt x="56887" y="229960"/>
                      </a:cubicBezTo>
                      <a:lnTo>
                        <a:pt x="5418" y="21956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884" name="Shape 341"/>
              <p:cNvGrpSpPr>
                <a:grpSpLocks/>
              </p:cNvGrpSpPr>
              <p:nvPr/>
            </p:nvGrpSpPr>
            <p:grpSpPr bwMode="auto">
              <a:xfrm>
                <a:off x="7532160" y="5187955"/>
                <a:ext cx="679942" cy="257269"/>
                <a:chOff x="971600" y="4437112"/>
                <a:chExt cx="5328739" cy="2016223"/>
              </a:xfrm>
            </p:grpSpPr>
            <p:sp>
              <p:nvSpPr>
                <p:cNvPr id="36885" name="Shape 342"/>
                <p:cNvSpPr>
                  <a:spLocks noChangeArrowheads="1"/>
                </p:cNvSpPr>
                <p:nvPr/>
              </p:nvSpPr>
              <p:spPr bwMode="auto">
                <a:xfrm>
                  <a:off x="971600" y="5805264"/>
                  <a:ext cx="3600399" cy="540060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886" name="Shape 343"/>
                <p:cNvSpPr>
                  <a:spLocks noChangeArrowheads="1"/>
                </p:cNvSpPr>
                <p:nvPr/>
              </p:nvSpPr>
              <p:spPr bwMode="auto">
                <a:xfrm>
                  <a:off x="4095348" y="5589239"/>
                  <a:ext cx="216023" cy="21602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887" name="Shape 344"/>
                <p:cNvSpPr>
                  <a:spLocks noChangeArrowheads="1"/>
                </p:cNvSpPr>
                <p:nvPr/>
              </p:nvSpPr>
              <p:spPr bwMode="auto">
                <a:xfrm>
                  <a:off x="4716016" y="5085183"/>
                  <a:ext cx="216023" cy="21602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888" name="Shape 345"/>
                <p:cNvSpPr>
                  <a:spLocks noChangeArrowheads="1"/>
                </p:cNvSpPr>
                <p:nvPr/>
              </p:nvSpPr>
              <p:spPr bwMode="auto">
                <a:xfrm>
                  <a:off x="5580112" y="5085183"/>
                  <a:ext cx="216023" cy="21602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889" name="Shape 346"/>
                <p:cNvSpPr>
                  <a:spLocks noChangeArrowheads="1"/>
                </p:cNvSpPr>
                <p:nvPr/>
              </p:nvSpPr>
              <p:spPr bwMode="auto">
                <a:xfrm>
                  <a:off x="5940151" y="5805264"/>
                  <a:ext cx="216023" cy="21602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cxnSp>
              <p:nvCxnSpPr>
                <p:cNvPr id="36890" name="Shape 347"/>
                <p:cNvCxnSpPr>
                  <a:cxnSpLocks noChangeShapeType="1"/>
                  <a:stCxn id="36886" idx="7"/>
                  <a:endCxn id="36887" idx="2"/>
                </p:cNvCxnSpPr>
                <p:nvPr/>
              </p:nvCxnSpPr>
              <p:spPr bwMode="auto">
                <a:xfrm rot="10800000" flipH="1">
                  <a:off x="4279736" y="5192775"/>
                  <a:ext cx="437100" cy="42810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1" name="Shape 348"/>
                <p:cNvCxnSpPr>
                  <a:cxnSpLocks noChangeShapeType="1"/>
                  <a:stCxn id="36887" idx="6"/>
                  <a:endCxn id="36888" idx="2"/>
                </p:cNvCxnSpPr>
                <p:nvPr/>
              </p:nvCxnSpPr>
              <p:spPr bwMode="auto">
                <a:xfrm>
                  <a:off x="4932040" y="5193195"/>
                  <a:ext cx="647400" cy="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2" name="Shape 349"/>
                <p:cNvCxnSpPr>
                  <a:cxnSpLocks noChangeShapeType="1"/>
                  <a:stCxn id="36888" idx="5"/>
                  <a:endCxn id="36889" idx="0"/>
                </p:cNvCxnSpPr>
                <p:nvPr/>
              </p:nvCxnSpPr>
              <p:spPr bwMode="auto">
                <a:xfrm>
                  <a:off x="5764500" y="5269572"/>
                  <a:ext cx="282900" cy="53490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3" name="Shape 350"/>
                <p:cNvCxnSpPr>
                  <a:cxnSpLocks noChangeShapeType="1"/>
                  <a:stCxn id="36889" idx="3"/>
                </p:cNvCxnSpPr>
                <p:nvPr/>
              </p:nvCxnSpPr>
              <p:spPr bwMode="auto">
                <a:xfrm flipH="1">
                  <a:off x="5795987" y="5989652"/>
                  <a:ext cx="175800" cy="24840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4" name="Shape 351"/>
                <p:cNvCxnSpPr>
                  <a:cxnSpLocks noChangeShapeType="1"/>
                  <a:stCxn id="36889" idx="5"/>
                </p:cNvCxnSpPr>
                <p:nvPr/>
              </p:nvCxnSpPr>
              <p:spPr bwMode="auto">
                <a:xfrm>
                  <a:off x="6124539" y="5989652"/>
                  <a:ext cx="175800" cy="24840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5" name="Shape 352"/>
                <p:cNvCxnSpPr>
                  <a:cxnSpLocks noChangeShapeType="1"/>
                </p:cNvCxnSpPr>
                <p:nvPr/>
              </p:nvCxnSpPr>
              <p:spPr bwMode="auto">
                <a:xfrm>
                  <a:off x="5796135" y="6237312"/>
                  <a:ext cx="216023" cy="216023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896" name="Shape 353"/>
                <p:cNvCxnSpPr>
                  <a:cxnSpLocks noChangeShapeType="1"/>
                </p:cNvCxnSpPr>
                <p:nvPr/>
              </p:nvCxnSpPr>
              <p:spPr bwMode="auto">
                <a:xfrm flipH="1">
                  <a:off x="6124540" y="6237312"/>
                  <a:ext cx="175652" cy="216023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354" name="Shape 354"/>
                <p:cNvSpPr>
                  <a:spLocks/>
                </p:cNvSpPr>
                <p:nvPr/>
              </p:nvSpPr>
              <p:spPr bwMode="auto">
                <a:xfrm rot="-5400000">
                  <a:off x="1314730" y="4492210"/>
                  <a:ext cx="432047" cy="321852"/>
                </a:xfrm>
                <a:custGeom>
                  <a:avLst/>
                  <a:gdLst>
                    <a:gd name="T0" fmla="*/ 0 w 432047"/>
                    <a:gd name="T1" fmla="*/ 321852 h 321852"/>
                    <a:gd name="T2" fmla="*/ 80463 w 432047"/>
                    <a:gd name="T3" fmla="*/ 0 h 321852"/>
                    <a:gd name="T4" fmla="*/ 351584 w 432047"/>
                    <a:gd name="T5" fmla="*/ 0 h 321852"/>
                    <a:gd name="T6" fmla="*/ 432047 w 432047"/>
                    <a:gd name="T7" fmla="*/ 321852 h 321852"/>
                    <a:gd name="T8" fmla="*/ 0 w 432047"/>
                    <a:gd name="T9" fmla="*/ 321852 h 32185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32047" h="321852">
                      <a:moveTo>
                        <a:pt x="0" y="321852"/>
                      </a:moveTo>
                      <a:lnTo>
                        <a:pt x="80463" y="0"/>
                      </a:lnTo>
                      <a:lnTo>
                        <a:pt x="351584" y="0"/>
                      </a:lnTo>
                      <a:lnTo>
                        <a:pt x="432047" y="321852"/>
                      </a:lnTo>
                      <a:lnTo>
                        <a:pt x="0" y="321852"/>
                      </a:lnTo>
                      <a:close/>
                    </a:path>
                  </a:pathLst>
                </a:custGeom>
                <a:noFill/>
                <a:ln w="25400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/>
                <a:lstStyle/>
                <a:p>
                  <a:endParaRPr lang="ko-KR" altLang="en-US"/>
                </a:p>
              </p:txBody>
            </p:sp>
            <p:sp>
              <p:nvSpPr>
                <p:cNvPr id="36898" name="Shape 355"/>
                <p:cNvSpPr txBox="1">
                  <a:spLocks noChangeArrowheads="1"/>
                </p:cNvSpPr>
                <p:nvPr/>
              </p:nvSpPr>
              <p:spPr bwMode="auto">
                <a:xfrm>
                  <a:off x="1409783" y="4490744"/>
                  <a:ext cx="281891" cy="3247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9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899" name="Shape 356"/>
                <p:cNvSpPr>
                  <a:spLocks noChangeArrowheads="1"/>
                </p:cNvSpPr>
                <p:nvPr/>
              </p:nvSpPr>
              <p:spPr bwMode="auto">
                <a:xfrm>
                  <a:off x="1153804" y="4545123"/>
                  <a:ext cx="216023" cy="21602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900" name="Shape 357"/>
                <p:cNvSpPr>
                  <a:spLocks noChangeArrowheads="1"/>
                </p:cNvSpPr>
                <p:nvPr/>
              </p:nvSpPr>
              <p:spPr bwMode="auto">
                <a:xfrm>
                  <a:off x="971600" y="5620876"/>
                  <a:ext cx="720079" cy="18438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1800" b="1">
                    <a:solidFill>
                      <a:srgbClr val="FFFFFF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cxnSp>
              <p:nvCxnSpPr>
                <p:cNvPr id="36901" name="Shape 358"/>
                <p:cNvCxnSpPr>
                  <a:cxnSpLocks noChangeShapeType="1"/>
                  <a:stCxn id="36899" idx="4"/>
                  <a:endCxn id="36900" idx="0"/>
                </p:cNvCxnSpPr>
                <p:nvPr/>
              </p:nvCxnSpPr>
              <p:spPr bwMode="auto">
                <a:xfrm>
                  <a:off x="1261816" y="4761147"/>
                  <a:ext cx="69000" cy="859800"/>
                </a:xfrm>
                <a:prstGeom prst="straightConnector1">
                  <a:avLst/>
                </a:prstGeom>
                <a:noFill/>
                <a:ln w="57150">
                  <a:solidFill>
                    <a:schemeClr val="tx1"/>
                  </a:solidFill>
                  <a:round/>
                  <a:headEnd/>
                  <a:tailEnd/>
                </a:ln>
              </p:spPr>
            </p:cxnSp>
            <p:sp>
              <p:nvSpPr>
                <p:cNvPr id="36902" name="Shape 359"/>
                <p:cNvSpPr>
                  <a:spLocks noChangeArrowheads="1"/>
                </p:cNvSpPr>
                <p:nvPr/>
              </p:nvSpPr>
              <p:spPr bwMode="auto">
                <a:xfrm>
                  <a:off x="3131840" y="5620876"/>
                  <a:ext cx="720080" cy="18438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9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sp>
              <p:nvSpPr>
                <p:cNvPr id="36903" name="Shape 360"/>
                <p:cNvSpPr>
                  <a:spLocks noChangeArrowheads="1"/>
                </p:cNvSpPr>
                <p:nvPr/>
              </p:nvSpPr>
              <p:spPr bwMode="auto">
                <a:xfrm>
                  <a:off x="2123727" y="5620876"/>
                  <a:ext cx="720080" cy="184388"/>
                </a:xfrm>
                <a:prstGeom prst="rect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pPr algn="ctr" latinLnBrk="0"/>
                  <a:endParaRPr lang="ko-KR" altLang="ko-KR" sz="9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endParaRPr>
                </a:p>
              </p:txBody>
            </p:sp>
            <p:cxnSp>
              <p:nvCxnSpPr>
                <p:cNvPr id="36904" name="Shape 361"/>
                <p:cNvCxnSpPr>
                  <a:cxnSpLocks noChangeShapeType="1"/>
                  <a:stCxn id="36886" idx="4"/>
                  <a:endCxn id="36902" idx="2"/>
                </p:cNvCxnSpPr>
                <p:nvPr/>
              </p:nvCxnSpPr>
              <p:spPr bwMode="auto">
                <a:xfrm rot="5400000">
                  <a:off x="3846060" y="5451563"/>
                  <a:ext cx="3600" cy="711000"/>
                </a:xfrm>
                <a:prstGeom prst="bentConnector3">
                  <a:avLst>
                    <a:gd name="adj1" fmla="val 35533440"/>
                  </a:avLst>
                </a:prstGeom>
                <a:noFill/>
                <a:ln w="9525">
                  <a:solidFill>
                    <a:srgbClr val="F48617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905" name="Shape 362"/>
                <p:cNvCxnSpPr>
                  <a:cxnSpLocks noChangeShapeType="1"/>
                  <a:stCxn id="36900" idx="2"/>
                  <a:endCxn id="36902" idx="2"/>
                </p:cNvCxnSpPr>
                <p:nvPr/>
              </p:nvCxnSpPr>
              <p:spPr bwMode="auto">
                <a:xfrm rot="16200000" flipH="1">
                  <a:off x="2409839" y="4727064"/>
                  <a:ext cx="3600" cy="2160000"/>
                </a:xfrm>
                <a:prstGeom prst="bentConnector3">
                  <a:avLst>
                    <a:gd name="adj1" fmla="val 35533440"/>
                  </a:avLst>
                </a:prstGeom>
                <a:noFill/>
                <a:ln w="9525">
                  <a:solidFill>
                    <a:srgbClr val="F48617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906" name="Shape 363"/>
                <p:cNvCxnSpPr>
                  <a:cxnSpLocks noChangeShapeType="1"/>
                  <a:stCxn id="36902" idx="1"/>
                  <a:endCxn id="36903" idx="3"/>
                </p:cNvCxnSpPr>
                <p:nvPr/>
              </p:nvCxnSpPr>
              <p:spPr bwMode="auto">
                <a:xfrm rot="10800000">
                  <a:off x="2843540" y="5713070"/>
                  <a:ext cx="288300" cy="0"/>
                </a:xfrm>
                <a:prstGeom prst="straightConnector1">
                  <a:avLst/>
                </a:prstGeom>
                <a:noFill/>
                <a:ln w="9525">
                  <a:solidFill>
                    <a:srgbClr val="F48617"/>
                  </a:solidFill>
                  <a:round/>
                  <a:headEnd/>
                  <a:tailEnd/>
                </a:ln>
              </p:spPr>
            </p:cxnSp>
            <p:cxnSp>
              <p:nvCxnSpPr>
                <p:cNvPr id="36907" name="Shape 364"/>
                <p:cNvCxnSpPr>
                  <a:cxnSpLocks noChangeShapeType="1"/>
                  <a:stCxn id="354" idx="1"/>
                  <a:endCxn id="36903" idx="1"/>
                </p:cNvCxnSpPr>
                <p:nvPr/>
              </p:nvCxnSpPr>
              <p:spPr bwMode="auto">
                <a:xfrm rot="16200000" flipH="1">
                  <a:off x="1385704" y="4973978"/>
                  <a:ext cx="883200" cy="593099"/>
                </a:xfrm>
                <a:prstGeom prst="bentConnector2">
                  <a:avLst/>
                </a:prstGeom>
                <a:noFill/>
                <a:ln w="9525">
                  <a:solidFill>
                    <a:srgbClr val="F48617"/>
                  </a:solidFill>
                  <a:round/>
                  <a:headEnd/>
                  <a:tailEnd/>
                </a:ln>
              </p:spPr>
            </p:cxnSp>
            <p:sp>
              <p:nvSpPr>
                <p:cNvPr id="365" name="Shape 365"/>
                <p:cNvSpPr>
                  <a:spLocks/>
                </p:cNvSpPr>
                <p:nvPr/>
              </p:nvSpPr>
              <p:spPr bwMode="auto">
                <a:xfrm rot="3600000">
                  <a:off x="1974593" y="5111702"/>
                  <a:ext cx="1018346" cy="1018346"/>
                </a:xfrm>
                <a:custGeom>
                  <a:avLst/>
                  <a:gdLst>
                    <a:gd name="T0" fmla="*/ 1454 w 1018346"/>
                    <a:gd name="T1" fmla="*/ 547625 h 1018346"/>
                    <a:gd name="T2" fmla="*/ 465505 w 1018346"/>
                    <a:gd name="T3" fmla="*/ 1876 h 1018346"/>
                    <a:gd name="T4" fmla="*/ 472624 w 1018346"/>
                    <a:gd name="T5" fmla="*/ 84586 h 1018346"/>
                    <a:gd name="T6" fmla="*/ 84233 w 1018346"/>
                    <a:gd name="T7" fmla="*/ 541355 h 1018346"/>
                    <a:gd name="T8" fmla="*/ 1454 w 1018346"/>
                    <a:gd name="T9" fmla="*/ 547625 h 101834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018346" h="1018346">
                      <a:moveTo>
                        <a:pt x="1454" y="547625"/>
                      </a:moveTo>
                      <a:cubicBezTo>
                        <a:pt x="-19628" y="269255"/>
                        <a:pt x="187367" y="25819"/>
                        <a:pt x="465505" y="1876"/>
                      </a:cubicBezTo>
                      <a:lnTo>
                        <a:pt x="472624" y="84586"/>
                      </a:lnTo>
                      <a:cubicBezTo>
                        <a:pt x="239834" y="104625"/>
                        <a:pt x="66588" y="308371"/>
                        <a:pt x="84233" y="541355"/>
                      </a:cubicBezTo>
                      <a:lnTo>
                        <a:pt x="1454" y="547625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66" name="Shape 366"/>
                <p:cNvSpPr>
                  <a:spLocks/>
                </p:cNvSpPr>
                <p:nvPr/>
              </p:nvSpPr>
              <p:spPr bwMode="auto">
                <a:xfrm rot="3600000">
                  <a:off x="2092736" y="5278693"/>
                  <a:ext cx="761417" cy="761417"/>
                </a:xfrm>
                <a:custGeom>
                  <a:avLst/>
                  <a:gdLst>
                    <a:gd name="T0" fmla="*/ 1087 w 761417"/>
                    <a:gd name="T1" fmla="*/ 409459 h 761417"/>
                    <a:gd name="T2" fmla="*/ 321789 w 761417"/>
                    <a:gd name="T3" fmla="*/ 4587 h 761417"/>
                    <a:gd name="T4" fmla="*/ 335240 w 761417"/>
                    <a:gd name="T5" fmla="*/ 90455 h 761417"/>
                    <a:gd name="T6" fmla="*/ 87754 w 761417"/>
                    <a:gd name="T7" fmla="*/ 402895 h 761417"/>
                    <a:gd name="T8" fmla="*/ 1087 w 761417"/>
                    <a:gd name="T9" fmla="*/ 409459 h 7614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61417" h="761417">
                      <a:moveTo>
                        <a:pt x="1087" y="409459"/>
                      </a:moveTo>
                      <a:cubicBezTo>
                        <a:pt x="-13903" y="211534"/>
                        <a:pt x="125689" y="35306"/>
                        <a:pt x="321789" y="4587"/>
                      </a:cubicBezTo>
                      <a:lnTo>
                        <a:pt x="335240" y="90455"/>
                      </a:lnTo>
                      <a:cubicBezTo>
                        <a:pt x="183910" y="114161"/>
                        <a:pt x="76187" y="250156"/>
                        <a:pt x="87754" y="402895"/>
                      </a:cubicBezTo>
                      <a:lnTo>
                        <a:pt x="1087" y="409459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Shape 367"/>
                <p:cNvSpPr>
                  <a:spLocks/>
                </p:cNvSpPr>
                <p:nvPr/>
              </p:nvSpPr>
              <p:spPr bwMode="auto">
                <a:xfrm rot="3599999">
                  <a:off x="2145289" y="5474825"/>
                  <a:ext cx="595628" cy="595628"/>
                </a:xfrm>
                <a:custGeom>
                  <a:avLst/>
                  <a:gdLst>
                    <a:gd name="T0" fmla="*/ 5894 w 595628"/>
                    <a:gd name="T1" fmla="*/ 238856 h 595628"/>
                    <a:gd name="T2" fmla="*/ 163746 w 595628"/>
                    <a:gd name="T3" fmla="*/ 31884 h 595628"/>
                    <a:gd name="T4" fmla="*/ 189460 w 595628"/>
                    <a:gd name="T5" fmla="*/ 82889 h 595628"/>
                    <a:gd name="T6" fmla="*/ 61885 w 595628"/>
                    <a:gd name="T7" fmla="*/ 250164 h 595628"/>
                    <a:gd name="T8" fmla="*/ 5894 w 595628"/>
                    <a:gd name="T9" fmla="*/ 238856 h 59562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95628" h="595628">
                      <a:moveTo>
                        <a:pt x="5894" y="238856"/>
                      </a:moveTo>
                      <a:cubicBezTo>
                        <a:pt x="23980" y="149306"/>
                        <a:pt x="82168" y="73011"/>
                        <a:pt x="163746" y="31884"/>
                      </a:cubicBezTo>
                      <a:lnTo>
                        <a:pt x="189460" y="82889"/>
                      </a:lnTo>
                      <a:cubicBezTo>
                        <a:pt x="123529" y="116128"/>
                        <a:pt x="76502" y="177789"/>
                        <a:pt x="61885" y="250164"/>
                      </a:cubicBezTo>
                      <a:lnTo>
                        <a:pt x="5894" y="238856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</p:grpSp>
        </p:grpSp>
        <p:pic>
          <p:nvPicPr>
            <p:cNvPr id="36880" name="Picture 2" descr="C:\Users\Brain_Koo\AppData\Local\Microsoft\Windows\Temporary Internet Files\Content.IE5\LCI8F5HZ\large-Retro-Joystick-002-33.3-3679[1].gif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738165" y="5176617"/>
              <a:ext cx="546756" cy="6286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62" name="그룹 161"/>
            <p:cNvPicPr>
              <a:picLocks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589776" y="4937146"/>
              <a:ext cx="359664" cy="548640"/>
            </a:xfrm>
            <a:prstGeom prst="rect">
              <a:avLst/>
            </a:prstGeom>
            <a:noFill/>
          </p:spPr>
        </p:pic>
      </p:grpSp>
      <p:sp>
        <p:nvSpPr>
          <p:cNvPr id="36875" name="Shape 519"/>
          <p:cNvSpPr txBox="1">
            <a:spLocks noChangeArrowheads="1"/>
          </p:cNvSpPr>
          <p:nvPr/>
        </p:nvSpPr>
        <p:spPr bwMode="auto">
          <a:xfrm>
            <a:off x="0" y="928688"/>
            <a:ext cx="914400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특징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20 DOF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의 로봇을  크게 기동부와 센서 및 로봇암부로 나누어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대의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PC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 제어함</a:t>
            </a:r>
            <a:endParaRPr lang="en-US" alt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제어센터는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ROS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상에  센서에서 획득한 데이터를 실시간으로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차원공간에 뿌려줌</a:t>
            </a:r>
            <a:endParaRPr lang="en-US" alt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조종사는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ROS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상의 로봇상태와 주변환경을 관찰하면서 조이스틱으로 로봇을 제어함</a:t>
            </a:r>
            <a:endParaRPr lang="en-US" alt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6876" name="Shape 309"/>
          <p:cNvSpPr txBox="1">
            <a:spLocks noChangeArrowheads="1"/>
          </p:cNvSpPr>
          <p:nvPr/>
        </p:nvSpPr>
        <p:spPr bwMode="auto">
          <a:xfrm>
            <a:off x="2395538" y="4516438"/>
            <a:ext cx="103663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기동부</a:t>
            </a:r>
          </a:p>
        </p:txBody>
      </p:sp>
      <p:sp>
        <p:nvSpPr>
          <p:cNvPr id="36877" name="Shape 309"/>
          <p:cNvSpPr txBox="1">
            <a:spLocks noChangeArrowheads="1"/>
          </p:cNvSpPr>
          <p:nvPr/>
        </p:nvSpPr>
        <p:spPr bwMode="auto">
          <a:xfrm>
            <a:off x="1887538" y="6283325"/>
            <a:ext cx="194468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buSzPct val="25000"/>
            </a:pPr>
            <a:r>
              <a:rPr lang="ko-KR" altLang="en-US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 및 로봇암부</a:t>
            </a:r>
            <a:endParaRPr lang="en-US" sz="16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직사각형 174"/>
          <p:cNvSpPr>
            <a:spLocks noChangeArrowheads="1"/>
          </p:cNvSpPr>
          <p:nvPr/>
        </p:nvSpPr>
        <p:spPr bwMode="auto">
          <a:xfrm rot="5400000">
            <a:off x="1423988" y="3986212"/>
            <a:ext cx="287338" cy="182563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7891" name="Shape 241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</a:t>
            </a: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통신부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7892" name="Shape 242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7893" name="Shape 243"/>
          <p:cNvGrpSpPr>
            <a:grpSpLocks/>
          </p:cNvGrpSpPr>
          <p:nvPr/>
        </p:nvGrpSpPr>
        <p:grpSpPr bwMode="auto">
          <a:xfrm>
            <a:off x="1484313" y="2492375"/>
            <a:ext cx="5418137" cy="3230563"/>
            <a:chOff x="971600" y="1268759"/>
            <a:chExt cx="5040559" cy="3004180"/>
          </a:xfrm>
        </p:grpSpPr>
        <p:sp>
          <p:nvSpPr>
            <p:cNvPr id="37910" name="Shape 244"/>
            <p:cNvSpPr>
              <a:spLocks noChangeArrowheads="1"/>
            </p:cNvSpPr>
            <p:nvPr/>
          </p:nvSpPr>
          <p:spPr bwMode="auto">
            <a:xfrm>
              <a:off x="971600" y="1700808"/>
              <a:ext cx="3909838" cy="216024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1" name="Shape 245"/>
            <p:cNvSpPr>
              <a:spLocks noChangeArrowheads="1"/>
            </p:cNvSpPr>
            <p:nvPr/>
          </p:nvSpPr>
          <p:spPr bwMode="auto">
            <a:xfrm>
              <a:off x="3851919" y="1268759"/>
              <a:ext cx="2160240" cy="4118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2" name="Shape 246"/>
            <p:cNvSpPr>
              <a:spLocks noChangeArrowheads="1"/>
            </p:cNvSpPr>
            <p:nvPr/>
          </p:nvSpPr>
          <p:spPr bwMode="auto">
            <a:xfrm>
              <a:off x="3851919" y="3861048"/>
              <a:ext cx="2160240" cy="4118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3" name="Shape 247"/>
            <p:cNvSpPr>
              <a:spLocks noChangeArrowheads="1"/>
            </p:cNvSpPr>
            <p:nvPr/>
          </p:nvSpPr>
          <p:spPr bwMode="auto">
            <a:xfrm>
              <a:off x="971600" y="3861048"/>
              <a:ext cx="2160240" cy="4118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4" name="Shape 248"/>
            <p:cNvSpPr>
              <a:spLocks noChangeArrowheads="1"/>
            </p:cNvSpPr>
            <p:nvPr/>
          </p:nvSpPr>
          <p:spPr bwMode="auto">
            <a:xfrm>
              <a:off x="971600" y="1268759"/>
              <a:ext cx="2160240" cy="411891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5" name="Shape 249"/>
            <p:cNvSpPr>
              <a:spLocks noChangeArrowheads="1"/>
            </p:cNvSpPr>
            <p:nvPr/>
          </p:nvSpPr>
          <p:spPr bwMode="auto">
            <a:xfrm>
              <a:off x="1043608" y="1680651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6" name="Shape 250"/>
            <p:cNvSpPr>
              <a:spLocks noChangeArrowheads="1"/>
            </p:cNvSpPr>
            <p:nvPr/>
          </p:nvSpPr>
          <p:spPr bwMode="auto">
            <a:xfrm>
              <a:off x="1403648" y="1700808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7" name="Shape 251"/>
            <p:cNvSpPr>
              <a:spLocks noChangeArrowheads="1"/>
            </p:cNvSpPr>
            <p:nvPr/>
          </p:nvSpPr>
          <p:spPr bwMode="auto">
            <a:xfrm>
              <a:off x="1043608" y="3480851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8" name="Shape 252"/>
            <p:cNvSpPr>
              <a:spLocks noChangeArrowheads="1"/>
            </p:cNvSpPr>
            <p:nvPr/>
          </p:nvSpPr>
          <p:spPr bwMode="auto">
            <a:xfrm>
              <a:off x="1403648" y="3480851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19" name="Shape 253"/>
            <p:cNvSpPr>
              <a:spLocks noChangeArrowheads="1"/>
            </p:cNvSpPr>
            <p:nvPr/>
          </p:nvSpPr>
          <p:spPr bwMode="auto">
            <a:xfrm>
              <a:off x="3851919" y="3480851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20" name="Shape 254"/>
            <p:cNvSpPr>
              <a:spLocks noChangeArrowheads="1"/>
            </p:cNvSpPr>
            <p:nvPr/>
          </p:nvSpPr>
          <p:spPr bwMode="auto">
            <a:xfrm>
              <a:off x="4211960" y="3480851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21" name="Shape 255"/>
            <p:cNvSpPr>
              <a:spLocks noChangeArrowheads="1"/>
            </p:cNvSpPr>
            <p:nvPr/>
          </p:nvSpPr>
          <p:spPr bwMode="auto">
            <a:xfrm>
              <a:off x="3851919" y="1700808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22" name="Shape 256"/>
            <p:cNvSpPr>
              <a:spLocks noChangeArrowheads="1"/>
            </p:cNvSpPr>
            <p:nvPr/>
          </p:nvSpPr>
          <p:spPr bwMode="auto">
            <a:xfrm>
              <a:off x="4211960" y="1700808"/>
              <a:ext cx="288032" cy="380196"/>
            </a:xfrm>
            <a:prstGeom prst="rect">
              <a:avLst/>
            </a:prstGeom>
            <a:solidFill>
              <a:srgbClr val="FF0000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37923" name="Shape 257"/>
            <p:cNvSpPr>
              <a:spLocks noChangeArrowheads="1"/>
            </p:cNvSpPr>
            <p:nvPr/>
          </p:nvSpPr>
          <p:spPr bwMode="auto">
            <a:xfrm>
              <a:off x="1403650" y="2420887"/>
              <a:ext cx="486783" cy="72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sz="11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아두이노</a:t>
              </a:r>
            </a:p>
          </p:txBody>
        </p:sp>
        <p:cxnSp>
          <p:nvCxnSpPr>
            <p:cNvPr id="37924" name="Shape 258"/>
            <p:cNvCxnSpPr>
              <a:cxnSpLocks noChangeShapeType="1"/>
              <a:stCxn id="37915" idx="2"/>
              <a:endCxn id="37923" idx="0"/>
            </p:cNvCxnSpPr>
            <p:nvPr/>
          </p:nvCxnSpPr>
          <p:spPr bwMode="auto">
            <a:xfrm rot="16200000" flipH="1">
              <a:off x="1237313" y="2011158"/>
              <a:ext cx="360040" cy="45941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25" name="Shape 259"/>
            <p:cNvCxnSpPr>
              <a:cxnSpLocks noChangeShapeType="1"/>
              <a:stCxn id="37916" idx="2"/>
              <a:endCxn id="37923" idx="0"/>
            </p:cNvCxnSpPr>
            <p:nvPr/>
          </p:nvCxnSpPr>
          <p:spPr bwMode="auto">
            <a:xfrm rot="16200000" flipH="1">
              <a:off x="1427411" y="2201256"/>
              <a:ext cx="339883" cy="9937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26" name="Shape 260"/>
            <p:cNvCxnSpPr>
              <a:cxnSpLocks noChangeShapeType="1"/>
              <a:stCxn id="37917" idx="0"/>
              <a:endCxn id="37923" idx="2"/>
            </p:cNvCxnSpPr>
            <p:nvPr/>
          </p:nvCxnSpPr>
          <p:spPr bwMode="auto">
            <a:xfrm rot="5400000" flipH="1" flipV="1">
              <a:off x="1247391" y="3081201"/>
              <a:ext cx="339884" cy="45941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27" name="Shape 261"/>
            <p:cNvCxnSpPr>
              <a:cxnSpLocks noChangeShapeType="1"/>
              <a:stCxn id="37918" idx="0"/>
              <a:endCxn id="37923" idx="2"/>
            </p:cNvCxnSpPr>
            <p:nvPr/>
          </p:nvCxnSpPr>
          <p:spPr bwMode="auto">
            <a:xfrm rot="5400000" flipH="1" flipV="1">
              <a:off x="1427411" y="3261221"/>
              <a:ext cx="339884" cy="99377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28" name="Shape 262"/>
            <p:cNvCxnSpPr>
              <a:cxnSpLocks noChangeShapeType="1"/>
              <a:stCxn id="37921" idx="2"/>
              <a:endCxn id="37923" idx="0"/>
            </p:cNvCxnSpPr>
            <p:nvPr/>
          </p:nvCxnSpPr>
          <p:spPr bwMode="auto">
            <a:xfrm rot="5400000">
              <a:off x="2651547" y="1076498"/>
              <a:ext cx="339883" cy="234889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29" name="Shape 263"/>
            <p:cNvCxnSpPr>
              <a:cxnSpLocks noChangeShapeType="1"/>
              <a:stCxn id="37922" idx="2"/>
              <a:endCxn id="37923" idx="0"/>
            </p:cNvCxnSpPr>
            <p:nvPr/>
          </p:nvCxnSpPr>
          <p:spPr bwMode="auto">
            <a:xfrm rot="5400000">
              <a:off x="2831567" y="896478"/>
              <a:ext cx="339883" cy="270893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30" name="Shape 264"/>
            <p:cNvCxnSpPr>
              <a:cxnSpLocks noChangeShapeType="1"/>
              <a:stCxn id="37919" idx="0"/>
              <a:endCxn id="37923" idx="2"/>
            </p:cNvCxnSpPr>
            <p:nvPr/>
          </p:nvCxnSpPr>
          <p:spPr bwMode="auto">
            <a:xfrm rot="16200000" flipV="1">
              <a:off x="2651547" y="2136462"/>
              <a:ext cx="339884" cy="2348894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cxnSp>
          <p:nvCxnSpPr>
            <p:cNvPr id="37931" name="Shape 265"/>
            <p:cNvCxnSpPr>
              <a:cxnSpLocks noChangeShapeType="1"/>
              <a:stCxn id="37920" idx="0"/>
              <a:endCxn id="37923" idx="2"/>
            </p:cNvCxnSpPr>
            <p:nvPr/>
          </p:nvCxnSpPr>
          <p:spPr bwMode="auto">
            <a:xfrm rot="16200000" flipV="1">
              <a:off x="2831567" y="1956442"/>
              <a:ext cx="339884" cy="2708935"/>
            </a:xfrm>
            <a:prstGeom prst="bentConnector3">
              <a:avLst>
                <a:gd name="adj1" fmla="val 50000"/>
              </a:avLst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sp>
          <p:nvSpPr>
            <p:cNvPr id="37932" name="Shape 266"/>
            <p:cNvSpPr>
              <a:spLocks noChangeArrowheads="1"/>
            </p:cNvSpPr>
            <p:nvPr/>
          </p:nvSpPr>
          <p:spPr bwMode="auto">
            <a:xfrm>
              <a:off x="2411759" y="2420887"/>
              <a:ext cx="494809" cy="720080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sz="11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라즈베리파이</a:t>
              </a:r>
            </a:p>
          </p:txBody>
        </p:sp>
        <p:cxnSp>
          <p:nvCxnSpPr>
            <p:cNvPr id="37933" name="Shape 267"/>
            <p:cNvCxnSpPr>
              <a:cxnSpLocks noChangeShapeType="1"/>
              <a:stCxn id="37932" idx="3"/>
            </p:cNvCxnSpPr>
            <p:nvPr/>
          </p:nvCxnSpPr>
          <p:spPr bwMode="auto">
            <a:xfrm>
              <a:off x="2906568" y="2780927"/>
              <a:ext cx="225306" cy="1"/>
            </a:xfrm>
            <a:prstGeom prst="straightConnector1">
              <a:avLst/>
            </a:prstGeom>
            <a:noFill/>
            <a:ln w="9525">
              <a:solidFill>
                <a:srgbClr val="F48617"/>
              </a:solidFill>
              <a:round/>
              <a:headEnd/>
              <a:tailEnd/>
            </a:ln>
          </p:spPr>
        </p:cxnSp>
        <p:grpSp>
          <p:nvGrpSpPr>
            <p:cNvPr id="37934" name="Shape 268"/>
            <p:cNvGrpSpPr>
              <a:grpSpLocks/>
            </p:cNvGrpSpPr>
            <p:nvPr/>
          </p:nvGrpSpPr>
          <p:grpSpPr bwMode="auto">
            <a:xfrm rot="8100000">
              <a:off x="2666889" y="2285608"/>
              <a:ext cx="1018346" cy="1018346"/>
              <a:chOff x="4784483" y="2849394"/>
              <a:chExt cx="936103" cy="936103"/>
            </a:xfrm>
          </p:grpSpPr>
          <p:sp>
            <p:nvSpPr>
              <p:cNvPr id="269" name="Shape 269"/>
              <p:cNvSpPr>
                <a:spLocks/>
              </p:cNvSpPr>
              <p:nvPr/>
            </p:nvSpPr>
            <p:spPr bwMode="auto">
              <a:xfrm>
                <a:off x="4784483" y="2849394"/>
                <a:ext cx="936103" cy="936103"/>
              </a:xfrm>
              <a:custGeom>
                <a:avLst/>
                <a:gdLst>
                  <a:gd name="T0" fmla="*/ 1337 w 936103"/>
                  <a:gd name="T1" fmla="*/ 503398 h 936103"/>
                  <a:gd name="T2" fmla="*/ 427911 w 936103"/>
                  <a:gd name="T3" fmla="*/ 1724 h 936103"/>
                  <a:gd name="T4" fmla="*/ 434455 w 936103"/>
                  <a:gd name="T5" fmla="*/ 77754 h 936103"/>
                  <a:gd name="T6" fmla="*/ 77431 w 936103"/>
                  <a:gd name="T7" fmla="*/ 497634 h 936103"/>
                  <a:gd name="T8" fmla="*/ 1337 w 936103"/>
                  <a:gd name="T9" fmla="*/ 503398 h 93610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936103" h="936103">
                    <a:moveTo>
                      <a:pt x="1337" y="503398"/>
                    </a:moveTo>
                    <a:cubicBezTo>
                      <a:pt x="-18042" y="247510"/>
                      <a:pt x="172235" y="23733"/>
                      <a:pt x="427911" y="1724"/>
                    </a:cubicBezTo>
                    <a:lnTo>
                      <a:pt x="434455" y="77754"/>
                    </a:lnTo>
                    <a:cubicBezTo>
                      <a:pt x="220465" y="96174"/>
                      <a:pt x="61211" y="283466"/>
                      <a:pt x="77431" y="497634"/>
                    </a:cubicBezTo>
                    <a:lnTo>
                      <a:pt x="1337" y="503398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270" name="Shape 270"/>
              <p:cNvSpPr>
                <a:spLocks/>
              </p:cNvSpPr>
              <p:nvPr/>
            </p:nvSpPr>
            <p:spPr bwMode="auto">
              <a:xfrm>
                <a:off x="4928499" y="2993410"/>
                <a:ext cx="699924" cy="699924"/>
              </a:xfrm>
              <a:custGeom>
                <a:avLst/>
                <a:gdLst>
                  <a:gd name="T0" fmla="*/ 999 w 699924"/>
                  <a:gd name="T1" fmla="*/ 376390 h 699924"/>
                  <a:gd name="T2" fmla="*/ 295801 w 699924"/>
                  <a:gd name="T3" fmla="*/ 4216 h 699924"/>
                  <a:gd name="T4" fmla="*/ 308166 w 699924"/>
                  <a:gd name="T5" fmla="*/ 83150 h 699924"/>
                  <a:gd name="T6" fmla="*/ 80667 w 699924"/>
                  <a:gd name="T7" fmla="*/ 370357 h 699924"/>
                  <a:gd name="T8" fmla="*/ 999 w 699924"/>
                  <a:gd name="T9" fmla="*/ 376390 h 6999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9924" h="699924">
                    <a:moveTo>
                      <a:pt x="999" y="376390"/>
                    </a:moveTo>
                    <a:cubicBezTo>
                      <a:pt x="-12780" y="194450"/>
                      <a:pt x="115538" y="32454"/>
                      <a:pt x="295801" y="4216"/>
                    </a:cubicBezTo>
                    <a:lnTo>
                      <a:pt x="308166" y="83150"/>
                    </a:lnTo>
                    <a:cubicBezTo>
                      <a:pt x="169057" y="104941"/>
                      <a:pt x="70034" y="229954"/>
                      <a:pt x="80667" y="370357"/>
                    </a:cubicBezTo>
                    <a:lnTo>
                      <a:pt x="999" y="376390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  <p:sp>
            <p:nvSpPr>
              <p:cNvPr id="271" name="Shape 271"/>
              <p:cNvSpPr>
                <a:spLocks/>
              </p:cNvSpPr>
              <p:nvPr/>
            </p:nvSpPr>
            <p:spPr bwMode="auto">
              <a:xfrm>
                <a:off x="5080899" y="3145810"/>
                <a:ext cx="547524" cy="547524"/>
              </a:xfrm>
              <a:custGeom>
                <a:avLst/>
                <a:gdLst>
                  <a:gd name="T0" fmla="*/ 5418 w 547524"/>
                  <a:gd name="T1" fmla="*/ 219566 h 547524"/>
                  <a:gd name="T2" fmla="*/ 150521 w 547524"/>
                  <a:gd name="T3" fmla="*/ 29309 h 547524"/>
                  <a:gd name="T4" fmla="*/ 174159 w 547524"/>
                  <a:gd name="T5" fmla="*/ 76195 h 547524"/>
                  <a:gd name="T6" fmla="*/ 56887 w 547524"/>
                  <a:gd name="T7" fmla="*/ 229960 h 547524"/>
                  <a:gd name="T8" fmla="*/ 5418 w 547524"/>
                  <a:gd name="T9" fmla="*/ 219566 h 5475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547524" h="547524">
                    <a:moveTo>
                      <a:pt x="5418" y="219566"/>
                    </a:moveTo>
                    <a:cubicBezTo>
                      <a:pt x="22044" y="137248"/>
                      <a:pt x="75532" y="67115"/>
                      <a:pt x="150521" y="29309"/>
                    </a:cubicBezTo>
                    <a:lnTo>
                      <a:pt x="174159" y="76195"/>
                    </a:lnTo>
                    <a:cubicBezTo>
                      <a:pt x="113553" y="106750"/>
                      <a:pt x="70324" y="163431"/>
                      <a:pt x="56887" y="229960"/>
                    </a:cubicBezTo>
                    <a:lnTo>
                      <a:pt x="5418" y="219566"/>
                    </a:lnTo>
                    <a:close/>
                  </a:path>
                </a:pathLst>
              </a:custGeom>
              <a:solidFill>
                <a:srgbClr val="FFC000"/>
              </a:solidFill>
              <a:ln w="9525">
                <a:noFill/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endParaRPr lang="ko-KR" altLang="en-US"/>
              </a:p>
            </p:txBody>
          </p:sp>
        </p:grpSp>
      </p:grpSp>
      <p:cxnSp>
        <p:nvCxnSpPr>
          <p:cNvPr id="37894" name="Shape 311"/>
          <p:cNvCxnSpPr>
            <a:cxnSpLocks noChangeShapeType="1"/>
            <a:stCxn id="37923" idx="3"/>
            <a:endCxn id="37932" idx="1"/>
          </p:cNvCxnSpPr>
          <p:nvPr/>
        </p:nvCxnSpPr>
        <p:spPr bwMode="auto">
          <a:xfrm>
            <a:off x="2471738" y="4117975"/>
            <a:ext cx="560387" cy="0"/>
          </a:xfrm>
          <a:prstGeom prst="straightConnector1">
            <a:avLst/>
          </a:prstGeom>
          <a:noFill/>
          <a:ln w="9525">
            <a:solidFill>
              <a:srgbClr val="F48617"/>
            </a:solidFill>
            <a:round/>
            <a:headEnd/>
            <a:tailEnd/>
          </a:ln>
        </p:spPr>
      </p:cxnSp>
      <p:pic>
        <p:nvPicPr>
          <p:cNvPr id="152" name="그룹 151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08113" y="3176588"/>
            <a:ext cx="596900" cy="663575"/>
          </a:xfrm>
          <a:prstGeom prst="rect">
            <a:avLst/>
          </a:prstGeom>
          <a:noFill/>
        </p:spPr>
      </p:pic>
      <p:sp>
        <p:nvSpPr>
          <p:cNvPr id="37896" name="Shape 519"/>
          <p:cNvSpPr txBox="1">
            <a:spLocks noChangeArrowheads="1"/>
          </p:cNvSpPr>
          <p:nvPr/>
        </p:nvSpPr>
        <p:spPr bwMode="auto">
          <a:xfrm>
            <a:off x="0" y="928688"/>
            <a:ext cx="9144000" cy="126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기동부 통신</a:t>
            </a:r>
            <a:endParaRPr lang="en-US" sz="20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RF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8ch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송수신기를 이용하여 아두이노에서 모터제어</a:t>
            </a:r>
            <a:endParaRPr lang="en-US" alt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wifi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</a:t>
            </a: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센서부에서 획득한 데이터를 기동부 제어센터로 전송</a:t>
            </a:r>
            <a:endParaRPr lang="en-US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8" name="직사각형 27"/>
          <p:cNvSpPr>
            <a:spLocks noChangeArrowheads="1"/>
          </p:cNvSpPr>
          <p:nvPr/>
        </p:nvSpPr>
        <p:spPr bwMode="auto">
          <a:xfrm>
            <a:off x="3995738" y="2957513"/>
            <a:ext cx="288925" cy="182562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4" name="직사각형 173"/>
          <p:cNvSpPr>
            <a:spLocks noChangeArrowheads="1"/>
          </p:cNvSpPr>
          <p:nvPr/>
        </p:nvSpPr>
        <p:spPr bwMode="auto">
          <a:xfrm rot="5400000">
            <a:off x="5451475" y="3986213"/>
            <a:ext cx="287338" cy="182562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6" name="직사각형 175"/>
          <p:cNvSpPr>
            <a:spLocks noChangeArrowheads="1"/>
          </p:cNvSpPr>
          <p:nvPr/>
        </p:nvSpPr>
        <p:spPr bwMode="auto">
          <a:xfrm>
            <a:off x="4017963" y="5084763"/>
            <a:ext cx="287337" cy="182562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177" name="직사각형 176"/>
          <p:cNvSpPr>
            <a:spLocks noChangeArrowheads="1"/>
          </p:cNvSpPr>
          <p:nvPr/>
        </p:nvSpPr>
        <p:spPr bwMode="auto">
          <a:xfrm>
            <a:off x="4427538" y="3860800"/>
            <a:ext cx="617537" cy="444500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en-US" altLang="ko-KR">
                <a:solidFill>
                  <a:srgbClr val="FFFFFF"/>
                </a:solidFill>
              </a:rPr>
              <a:t>IMU</a:t>
            </a:r>
            <a:endParaRPr lang="ko-KR" altLang="en-US">
              <a:solidFill>
                <a:srgbClr val="FFFFFF"/>
              </a:solidFill>
            </a:endParaRPr>
          </a:p>
        </p:txBody>
      </p:sp>
      <p:cxnSp>
        <p:nvCxnSpPr>
          <p:cNvPr id="228" name="꺾인 연결선 227"/>
          <p:cNvCxnSpPr>
            <a:stCxn id="28" idx="2"/>
            <a:endCxn id="37923" idx="0"/>
          </p:cNvCxnSpPr>
          <p:nvPr/>
        </p:nvCxnSpPr>
        <p:spPr>
          <a:xfrm rot="5400000">
            <a:off x="2878931" y="2470944"/>
            <a:ext cx="592138" cy="19304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꺾인 연결선 229"/>
          <p:cNvCxnSpPr>
            <a:stCxn id="174" idx="1"/>
            <a:endCxn id="37923" idx="0"/>
          </p:cNvCxnSpPr>
          <p:nvPr/>
        </p:nvCxnSpPr>
        <p:spPr>
          <a:xfrm rot="16200000" flipV="1">
            <a:off x="3802063" y="2139950"/>
            <a:ext cx="201612" cy="3386138"/>
          </a:xfrm>
          <a:prstGeom prst="bentConnector3">
            <a:avLst>
              <a:gd name="adj1" fmla="val 2134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꺾인 연결선 233"/>
          <p:cNvCxnSpPr>
            <a:stCxn id="176" idx="0"/>
            <a:endCxn id="37923" idx="2"/>
          </p:cNvCxnSpPr>
          <p:nvPr/>
        </p:nvCxnSpPr>
        <p:spPr>
          <a:xfrm rot="16200000" flipV="1">
            <a:off x="2896394" y="3818731"/>
            <a:ext cx="579438" cy="19526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꺾인 연결선 235"/>
          <p:cNvCxnSpPr>
            <a:stCxn id="177" idx="0"/>
            <a:endCxn id="37932" idx="0"/>
          </p:cNvCxnSpPr>
          <p:nvPr/>
        </p:nvCxnSpPr>
        <p:spPr>
          <a:xfrm rot="16200000" flipV="1">
            <a:off x="3952875" y="3076576"/>
            <a:ext cx="128587" cy="1439862"/>
          </a:xfrm>
          <a:prstGeom prst="bentConnector3">
            <a:avLst>
              <a:gd name="adj1" fmla="val 2032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꺾인 연결선 238"/>
          <p:cNvCxnSpPr>
            <a:endCxn id="37923" idx="1"/>
          </p:cNvCxnSpPr>
          <p:nvPr/>
        </p:nvCxnSpPr>
        <p:spPr>
          <a:xfrm>
            <a:off x="1658938" y="4083050"/>
            <a:ext cx="288925" cy="3492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/>
          <p:cNvSpPr>
            <a:spLocks noChangeArrowheads="1"/>
          </p:cNvSpPr>
          <p:nvPr/>
        </p:nvSpPr>
        <p:spPr bwMode="auto">
          <a:xfrm>
            <a:off x="7677150" y="2492375"/>
            <a:ext cx="350838" cy="442913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" name="직사각형 2"/>
          <p:cNvSpPr>
            <a:spLocks noChangeArrowheads="1"/>
          </p:cNvSpPr>
          <p:nvPr/>
        </p:nvSpPr>
        <p:spPr bwMode="auto">
          <a:xfrm>
            <a:off x="7677150" y="3140075"/>
            <a:ext cx="350838" cy="407988"/>
          </a:xfrm>
          <a:prstGeom prst="rect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7908" name="TextBox 4"/>
          <p:cNvSpPr txBox="1">
            <a:spLocks noChangeArrowheads="1"/>
          </p:cNvSpPr>
          <p:nvPr/>
        </p:nvSpPr>
        <p:spPr bwMode="auto">
          <a:xfrm>
            <a:off x="8039100" y="2492375"/>
            <a:ext cx="58261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</a:t>
            </a:r>
          </a:p>
        </p:txBody>
      </p:sp>
      <p:sp>
        <p:nvSpPr>
          <p:cNvPr id="37909" name="TextBox 52"/>
          <p:cNvSpPr txBox="1">
            <a:spLocks noChangeArrowheads="1"/>
          </p:cNvSpPr>
          <p:nvPr/>
        </p:nvSpPr>
        <p:spPr bwMode="auto">
          <a:xfrm>
            <a:off x="8050213" y="3187700"/>
            <a:ext cx="582612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모터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hape 241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</a:t>
            </a: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통신부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38915" name="Shape 242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38916" name="그룹 5"/>
          <p:cNvGrpSpPr>
            <a:grpSpLocks/>
          </p:cNvGrpSpPr>
          <p:nvPr/>
        </p:nvGrpSpPr>
        <p:grpSpPr bwMode="auto">
          <a:xfrm>
            <a:off x="1573213" y="2924175"/>
            <a:ext cx="6037262" cy="2520950"/>
            <a:chOff x="1558167" y="2924944"/>
            <a:chExt cx="5519052" cy="2304256"/>
          </a:xfrm>
        </p:grpSpPr>
        <p:grpSp>
          <p:nvGrpSpPr>
            <p:cNvPr id="38925" name="그룹 48"/>
            <p:cNvGrpSpPr>
              <a:grpSpLocks/>
            </p:cNvGrpSpPr>
            <p:nvPr/>
          </p:nvGrpSpPr>
          <p:grpSpPr bwMode="auto">
            <a:xfrm>
              <a:off x="1558167" y="3140968"/>
              <a:ext cx="5519052" cy="2088232"/>
              <a:chOff x="827584" y="4897959"/>
              <a:chExt cx="4110751" cy="1555376"/>
            </a:xfrm>
          </p:grpSpPr>
          <p:sp>
            <p:nvSpPr>
              <p:cNvPr id="38928" name="Shape 278"/>
              <p:cNvSpPr>
                <a:spLocks noChangeArrowheads="1"/>
              </p:cNvSpPr>
              <p:nvPr/>
            </p:nvSpPr>
            <p:spPr bwMode="auto">
              <a:xfrm>
                <a:off x="827584" y="5953393"/>
                <a:ext cx="2777457" cy="41661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8929" name="Shape 279"/>
              <p:cNvSpPr>
                <a:spLocks noChangeArrowheads="1"/>
              </p:cNvSpPr>
              <p:nvPr/>
            </p:nvSpPr>
            <p:spPr bwMode="auto">
              <a:xfrm>
                <a:off x="3237338" y="5786745"/>
                <a:ext cx="166647" cy="16664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8930" name="Shape 280"/>
              <p:cNvSpPr>
                <a:spLocks noChangeArrowheads="1"/>
              </p:cNvSpPr>
              <p:nvPr/>
            </p:nvSpPr>
            <p:spPr bwMode="auto">
              <a:xfrm>
                <a:off x="3716140" y="5397901"/>
                <a:ext cx="166647" cy="16664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8931" name="Shape 281"/>
              <p:cNvSpPr>
                <a:spLocks noChangeArrowheads="1"/>
              </p:cNvSpPr>
              <p:nvPr/>
            </p:nvSpPr>
            <p:spPr bwMode="auto">
              <a:xfrm>
                <a:off x="4382730" y="5397901"/>
                <a:ext cx="166647" cy="16664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8932" name="Shape 282"/>
              <p:cNvSpPr>
                <a:spLocks noChangeArrowheads="1"/>
              </p:cNvSpPr>
              <p:nvPr/>
            </p:nvSpPr>
            <p:spPr bwMode="auto">
              <a:xfrm>
                <a:off x="4660475" y="5953393"/>
                <a:ext cx="166647" cy="16664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cxnSp>
            <p:nvCxnSpPr>
              <p:cNvPr id="38933" name="Shape 283"/>
              <p:cNvCxnSpPr>
                <a:cxnSpLocks noChangeShapeType="1"/>
                <a:stCxn id="38929" idx="7"/>
                <a:endCxn id="38930" idx="2"/>
              </p:cNvCxnSpPr>
              <p:nvPr/>
            </p:nvCxnSpPr>
            <p:spPr bwMode="auto">
              <a:xfrm rot="10800000" flipH="1">
                <a:off x="3379581" y="5481132"/>
                <a:ext cx="336498" cy="330018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4" name="Shape 284"/>
              <p:cNvCxnSpPr>
                <a:cxnSpLocks noChangeShapeType="1"/>
                <a:stCxn id="38930" idx="6"/>
                <a:endCxn id="38931" idx="2"/>
              </p:cNvCxnSpPr>
              <p:nvPr/>
            </p:nvCxnSpPr>
            <p:spPr bwMode="auto">
              <a:xfrm>
                <a:off x="3882788" y="5481225"/>
                <a:ext cx="499887" cy="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5" name="Shape 285"/>
              <p:cNvCxnSpPr>
                <a:cxnSpLocks noChangeShapeType="1"/>
                <a:stCxn id="38931" idx="5"/>
                <a:endCxn id="38932" idx="0"/>
              </p:cNvCxnSpPr>
              <p:nvPr/>
            </p:nvCxnSpPr>
            <p:spPr bwMode="auto">
              <a:xfrm>
                <a:off x="4524973" y="5540144"/>
                <a:ext cx="218932" cy="413332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6" name="Shape 286"/>
              <p:cNvCxnSpPr>
                <a:cxnSpLocks noChangeShapeType="1"/>
                <a:stCxn id="38932" idx="3"/>
              </p:cNvCxnSpPr>
              <p:nvPr/>
            </p:nvCxnSpPr>
            <p:spPr bwMode="auto">
              <a:xfrm flipH="1">
                <a:off x="4549263" y="6095636"/>
                <a:ext cx="135617" cy="19116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7" name="Shape 287"/>
              <p:cNvCxnSpPr>
                <a:cxnSpLocks noChangeShapeType="1"/>
                <a:stCxn id="38932" idx="5"/>
              </p:cNvCxnSpPr>
              <p:nvPr/>
            </p:nvCxnSpPr>
            <p:spPr bwMode="auto">
              <a:xfrm>
                <a:off x="4802718" y="6095636"/>
                <a:ext cx="135617" cy="191160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8" name="Shape 288"/>
              <p:cNvCxnSpPr>
                <a:cxnSpLocks noChangeShapeType="1"/>
              </p:cNvCxnSpPr>
              <p:nvPr/>
            </p:nvCxnSpPr>
            <p:spPr bwMode="auto">
              <a:xfrm>
                <a:off x="4549377" y="6286688"/>
                <a:ext cx="166647" cy="166647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cxnSp>
            <p:nvCxnSpPr>
              <p:cNvPr id="38939" name="Shape 289"/>
              <p:cNvCxnSpPr>
                <a:cxnSpLocks noChangeShapeType="1"/>
              </p:cNvCxnSpPr>
              <p:nvPr/>
            </p:nvCxnSpPr>
            <p:spPr bwMode="auto">
              <a:xfrm flipH="1">
                <a:off x="4802718" y="6286688"/>
                <a:ext cx="135503" cy="166647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62" name="Shape 290"/>
              <p:cNvSpPr>
                <a:spLocks/>
              </p:cNvSpPr>
              <p:nvPr/>
            </p:nvSpPr>
            <p:spPr bwMode="auto">
              <a:xfrm rot="-5400000">
                <a:off x="1092285" y="4940463"/>
                <a:ext cx="333294" cy="248286"/>
              </a:xfrm>
              <a:custGeom>
                <a:avLst/>
                <a:gdLst>
                  <a:gd name="T0" fmla="*/ 0 w 333294"/>
                  <a:gd name="T1" fmla="*/ 248286 h 248286"/>
                  <a:gd name="T2" fmla="*/ 62072 w 333294"/>
                  <a:gd name="T3" fmla="*/ 0 h 248286"/>
                  <a:gd name="T4" fmla="*/ 271223 w 333294"/>
                  <a:gd name="T5" fmla="*/ 0 h 248286"/>
                  <a:gd name="T6" fmla="*/ 333294 w 333294"/>
                  <a:gd name="T7" fmla="*/ 248286 h 248286"/>
                  <a:gd name="T8" fmla="*/ 0 w 333294"/>
                  <a:gd name="T9" fmla="*/ 248286 h 248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33294" h="248286">
                    <a:moveTo>
                      <a:pt x="0" y="248286"/>
                    </a:moveTo>
                    <a:lnTo>
                      <a:pt x="62072" y="0"/>
                    </a:lnTo>
                    <a:lnTo>
                      <a:pt x="271223" y="0"/>
                    </a:lnTo>
                    <a:lnTo>
                      <a:pt x="333294" y="248286"/>
                    </a:lnTo>
                    <a:lnTo>
                      <a:pt x="0" y="248286"/>
                    </a:lnTo>
                    <a:close/>
                  </a:path>
                </a:pathLst>
              </a:custGeom>
              <a:solidFill>
                <a:srgbClr val="00B0F0"/>
              </a:solidFill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/>
              <a:lstStyle/>
              <a:p>
                <a:endParaRPr lang="ko-KR" altLang="en-US"/>
              </a:p>
            </p:txBody>
          </p:sp>
          <p:sp>
            <p:nvSpPr>
              <p:cNvPr id="38941" name="Shape 291"/>
              <p:cNvSpPr txBox="1">
                <a:spLocks noChangeArrowheads="1"/>
              </p:cNvSpPr>
              <p:nvPr/>
            </p:nvSpPr>
            <p:spPr bwMode="auto">
              <a:xfrm>
                <a:off x="1165612" y="4939332"/>
                <a:ext cx="217459" cy="2505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sz="900" b="1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센서</a:t>
                </a:r>
              </a:p>
            </p:txBody>
          </p:sp>
          <p:sp>
            <p:nvSpPr>
              <p:cNvPr id="38942" name="Shape 292"/>
              <p:cNvSpPr>
                <a:spLocks noChangeArrowheads="1"/>
              </p:cNvSpPr>
              <p:nvPr/>
            </p:nvSpPr>
            <p:spPr bwMode="auto">
              <a:xfrm>
                <a:off x="968142" y="4981282"/>
                <a:ext cx="166647" cy="166647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sp>
            <p:nvSpPr>
              <p:cNvPr id="38943" name="Shape 293"/>
              <p:cNvSpPr>
                <a:spLocks noChangeArrowheads="1"/>
              </p:cNvSpPr>
              <p:nvPr/>
            </p:nvSpPr>
            <p:spPr bwMode="auto">
              <a:xfrm>
                <a:off x="827584" y="5811151"/>
                <a:ext cx="555491" cy="142243"/>
              </a:xfrm>
              <a:prstGeom prst="rect">
                <a:avLst/>
              </a:prstGeom>
              <a:solidFill>
                <a:srgbClr val="FF0000"/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/>
                <a:endParaRPr lang="ko-KR" altLang="ko-KR" sz="1800" b="1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cxnSp>
            <p:nvCxnSpPr>
              <p:cNvPr id="38944" name="Shape 294"/>
              <p:cNvCxnSpPr>
                <a:cxnSpLocks noChangeShapeType="1"/>
                <a:stCxn id="38942" idx="4"/>
                <a:endCxn id="38943" idx="0"/>
              </p:cNvCxnSpPr>
              <p:nvPr/>
            </p:nvCxnSpPr>
            <p:spPr bwMode="auto">
              <a:xfrm>
                <a:off x="1051465" y="5147929"/>
                <a:ext cx="53923" cy="663276"/>
              </a:xfrm>
              <a:prstGeom prst="straightConnector1">
                <a:avLst/>
              </a:prstGeom>
              <a:noFill/>
              <a:ln w="57150">
                <a:solidFill>
                  <a:schemeClr val="tx1"/>
                </a:solidFill>
                <a:round/>
                <a:headEnd/>
                <a:tailEnd/>
              </a:ln>
            </p:spPr>
          </p:cxnSp>
          <p:sp>
            <p:nvSpPr>
              <p:cNvPr id="38945" name="Shape 295"/>
              <p:cNvSpPr>
                <a:spLocks noChangeArrowheads="1"/>
              </p:cNvSpPr>
              <p:nvPr/>
            </p:nvSpPr>
            <p:spPr bwMode="auto">
              <a:xfrm>
                <a:off x="2494059" y="5811205"/>
                <a:ext cx="666580" cy="14218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sz="9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아두이노</a:t>
                </a:r>
              </a:p>
            </p:txBody>
          </p:sp>
          <p:sp>
            <p:nvSpPr>
              <p:cNvPr id="38946" name="Shape 296"/>
              <p:cNvSpPr>
                <a:spLocks noChangeArrowheads="1"/>
              </p:cNvSpPr>
              <p:nvPr/>
            </p:nvSpPr>
            <p:spPr bwMode="auto">
              <a:xfrm>
                <a:off x="1584963" y="5811205"/>
                <a:ext cx="686899" cy="142189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sz="900" b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라즈베리</a:t>
                </a:r>
                <a:r>
                  <a:rPr lang="ko-KR" altLang="en-US" sz="900" b="1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파이</a:t>
                </a:r>
                <a:endParaRPr lang="en-US" sz="900" b="1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endParaRPr>
              </a:p>
            </p:txBody>
          </p:sp>
          <p:cxnSp>
            <p:nvCxnSpPr>
              <p:cNvPr id="38947" name="Shape 297"/>
              <p:cNvCxnSpPr>
                <a:cxnSpLocks noChangeShapeType="1"/>
                <a:stCxn id="38929" idx="4"/>
                <a:endCxn id="38945" idx="2"/>
              </p:cNvCxnSpPr>
              <p:nvPr/>
            </p:nvCxnSpPr>
            <p:spPr bwMode="auto">
              <a:xfrm rot="5400000">
                <a:off x="3074005" y="5706737"/>
                <a:ext cx="2" cy="493313"/>
              </a:xfrm>
              <a:prstGeom prst="bentConnector3">
                <a:avLst>
                  <a:gd name="adj1" fmla="val -2147483648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8948" name="Shape 298"/>
              <p:cNvCxnSpPr>
                <a:cxnSpLocks noChangeShapeType="1"/>
                <a:stCxn id="38943" idx="2"/>
                <a:endCxn id="38945" idx="2"/>
              </p:cNvCxnSpPr>
              <p:nvPr/>
            </p:nvCxnSpPr>
            <p:spPr bwMode="auto">
              <a:xfrm rot="16200000" flipH="1">
                <a:off x="1966339" y="5092384"/>
                <a:ext cx="12700" cy="1722019"/>
              </a:xfrm>
              <a:prstGeom prst="bentConnector3">
                <a:avLst>
                  <a:gd name="adj1" fmla="val 2052963"/>
                </a:avLst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8949" name="Shape 299"/>
              <p:cNvCxnSpPr>
                <a:cxnSpLocks noChangeShapeType="1"/>
                <a:stCxn id="38945" idx="1"/>
                <a:endCxn id="38946" idx="3"/>
              </p:cNvCxnSpPr>
              <p:nvPr/>
            </p:nvCxnSpPr>
            <p:spPr bwMode="auto">
              <a:xfrm flipH="1">
                <a:off x="2271862" y="5882300"/>
                <a:ext cx="222197" cy="0"/>
              </a:xfrm>
              <a:prstGeom prst="straightConnector1">
                <a:avLst/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cxnSp>
            <p:nvCxnSpPr>
              <p:cNvPr id="38950" name="Shape 300"/>
              <p:cNvCxnSpPr>
                <a:cxnSpLocks noChangeShapeType="1"/>
                <a:stCxn id="62" idx="1"/>
                <a:endCxn id="38946" idx="1"/>
              </p:cNvCxnSpPr>
              <p:nvPr/>
            </p:nvCxnSpPr>
            <p:spPr bwMode="auto">
              <a:xfrm rot="16200000" flipH="1">
                <a:off x="1080906" y="5378242"/>
                <a:ext cx="682083" cy="326031"/>
              </a:xfrm>
              <a:prstGeom prst="bentConnector2">
                <a:avLst/>
              </a:prstGeom>
              <a:noFill/>
              <a:ln w="9525">
                <a:solidFill>
                  <a:srgbClr val="F48617"/>
                </a:solidFill>
                <a:round/>
                <a:headEnd/>
                <a:tailEnd/>
              </a:ln>
            </p:spPr>
          </p:cxnSp>
          <p:grpSp>
            <p:nvGrpSpPr>
              <p:cNvPr id="38951" name="그룹 72"/>
              <p:cNvGrpSpPr>
                <a:grpSpLocks/>
              </p:cNvGrpSpPr>
              <p:nvPr/>
            </p:nvGrpSpPr>
            <p:grpSpPr bwMode="auto">
              <a:xfrm>
                <a:off x="1601323" y="5418358"/>
                <a:ext cx="785583" cy="785583"/>
                <a:chOff x="1601323" y="5418358"/>
                <a:chExt cx="785583" cy="785583"/>
              </a:xfrm>
            </p:grpSpPr>
            <p:sp>
              <p:nvSpPr>
                <p:cNvPr id="78" name="Shape 301"/>
                <p:cNvSpPr>
                  <a:spLocks/>
                </p:cNvSpPr>
                <p:nvPr/>
              </p:nvSpPr>
              <p:spPr bwMode="auto">
                <a:xfrm rot="3600000">
                  <a:off x="1601323" y="5418358"/>
                  <a:ext cx="785583" cy="785583"/>
                </a:xfrm>
                <a:custGeom>
                  <a:avLst/>
                  <a:gdLst>
                    <a:gd name="T0" fmla="*/ 1122 w 785583"/>
                    <a:gd name="T1" fmla="*/ 422454 h 785583"/>
                    <a:gd name="T2" fmla="*/ 359105 w 785583"/>
                    <a:gd name="T3" fmla="*/ 1446 h 785583"/>
                    <a:gd name="T4" fmla="*/ 364597 w 785583"/>
                    <a:gd name="T5" fmla="*/ 65252 h 785583"/>
                    <a:gd name="T6" fmla="*/ 64980 w 785583"/>
                    <a:gd name="T7" fmla="*/ 417618 h 785583"/>
                    <a:gd name="T8" fmla="*/ 1122 w 785583"/>
                    <a:gd name="T9" fmla="*/ 422454 h 78558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85583" h="785583">
                      <a:moveTo>
                        <a:pt x="1122" y="422454"/>
                      </a:moveTo>
                      <a:cubicBezTo>
                        <a:pt x="-15141" y="207711"/>
                        <a:pt x="144541" y="19916"/>
                        <a:pt x="359105" y="1446"/>
                      </a:cubicBezTo>
                      <a:lnTo>
                        <a:pt x="364597" y="65252"/>
                      </a:lnTo>
                      <a:cubicBezTo>
                        <a:pt x="185015" y="80710"/>
                        <a:pt x="51368" y="237887"/>
                        <a:pt x="64980" y="417618"/>
                      </a:cubicBezTo>
                      <a:lnTo>
                        <a:pt x="1122" y="422454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79" name="Shape 302"/>
                <p:cNvSpPr>
                  <a:spLocks/>
                </p:cNvSpPr>
                <p:nvPr/>
              </p:nvSpPr>
              <p:spPr bwMode="auto">
                <a:xfrm rot="3600000">
                  <a:off x="1692462" y="5547180"/>
                  <a:ext cx="587380" cy="587380"/>
                </a:xfrm>
                <a:custGeom>
                  <a:avLst/>
                  <a:gdLst>
                    <a:gd name="T0" fmla="*/ 839 w 587380"/>
                    <a:gd name="T1" fmla="*/ 315869 h 587380"/>
                    <a:gd name="T2" fmla="*/ 248238 w 587380"/>
                    <a:gd name="T3" fmla="*/ 3539 h 587380"/>
                    <a:gd name="T4" fmla="*/ 258614 w 587380"/>
                    <a:gd name="T5" fmla="*/ 69780 h 587380"/>
                    <a:gd name="T6" fmla="*/ 67696 w 587380"/>
                    <a:gd name="T7" fmla="*/ 310806 h 587380"/>
                    <a:gd name="T8" fmla="*/ 839 w 587380"/>
                    <a:gd name="T9" fmla="*/ 315869 h 5873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587380" h="587380">
                      <a:moveTo>
                        <a:pt x="839" y="315869"/>
                      </a:moveTo>
                      <a:cubicBezTo>
                        <a:pt x="-10724" y="163184"/>
                        <a:pt x="96961" y="27236"/>
                        <a:pt x="248238" y="3539"/>
                      </a:cubicBezTo>
                      <a:lnTo>
                        <a:pt x="258614" y="69780"/>
                      </a:lnTo>
                      <a:cubicBezTo>
                        <a:pt x="141873" y="88067"/>
                        <a:pt x="58772" y="192979"/>
                        <a:pt x="67696" y="310806"/>
                      </a:cubicBezTo>
                      <a:lnTo>
                        <a:pt x="839" y="315869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  <p:sp>
              <p:nvSpPr>
                <p:cNvPr id="80" name="Shape 303"/>
                <p:cNvSpPr>
                  <a:spLocks/>
                </p:cNvSpPr>
                <p:nvPr/>
              </p:nvSpPr>
              <p:spPr bwMode="auto">
                <a:xfrm rot="3599999">
                  <a:off x="1733003" y="5698483"/>
                  <a:ext cx="459486" cy="459486"/>
                </a:xfrm>
                <a:custGeom>
                  <a:avLst/>
                  <a:gdLst>
                    <a:gd name="T0" fmla="*/ 4547 w 459486"/>
                    <a:gd name="T1" fmla="*/ 184261 h 459486"/>
                    <a:gd name="T2" fmla="*/ 126319 w 459486"/>
                    <a:gd name="T3" fmla="*/ 24596 h 459486"/>
                    <a:gd name="T4" fmla="*/ 146155 w 459486"/>
                    <a:gd name="T5" fmla="*/ 63943 h 459486"/>
                    <a:gd name="T6" fmla="*/ 47739 w 459486"/>
                    <a:gd name="T7" fmla="*/ 192984 h 459486"/>
                    <a:gd name="T8" fmla="*/ 4547 w 459486"/>
                    <a:gd name="T9" fmla="*/ 184261 h 45948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59486" h="459486">
                      <a:moveTo>
                        <a:pt x="4547" y="184261"/>
                      </a:moveTo>
                      <a:cubicBezTo>
                        <a:pt x="18499" y="115179"/>
                        <a:pt x="63387" y="56323"/>
                        <a:pt x="126319" y="24596"/>
                      </a:cubicBezTo>
                      <a:lnTo>
                        <a:pt x="146155" y="63943"/>
                      </a:lnTo>
                      <a:cubicBezTo>
                        <a:pt x="95294" y="89585"/>
                        <a:pt x="59016" y="137152"/>
                        <a:pt x="47739" y="192984"/>
                      </a:cubicBezTo>
                      <a:lnTo>
                        <a:pt x="4547" y="184261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lIns="91425" tIns="45700" rIns="91425" bIns="45700" anchor="ctr"/>
                <a:lstStyle/>
                <a:p>
                  <a:endParaRPr lang="ko-KR" altLang="en-US"/>
                </a:p>
              </p:txBody>
            </p:sp>
          </p:grpSp>
          <p:pic>
            <p:nvPicPr>
              <p:cNvPr id="74" name="그룹 73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657992" y="5447703"/>
                <a:ext cx="547971" cy="361163"/>
              </a:xfrm>
              <a:prstGeom prst="rect">
                <a:avLst/>
              </a:prstGeom>
              <a:noFill/>
            </p:spPr>
          </p:pic>
        </p:grpSp>
        <p:sp>
          <p:nvSpPr>
            <p:cNvPr id="2" name="직사각형 1"/>
            <p:cNvSpPr>
              <a:spLocks noChangeArrowheads="1"/>
            </p:cNvSpPr>
            <p:nvPr/>
          </p:nvSpPr>
          <p:spPr bwMode="auto">
            <a:xfrm>
              <a:off x="1746879" y="2924944"/>
              <a:ext cx="557079" cy="663501"/>
            </a:xfrm>
            <a:prstGeom prst="rect">
              <a:avLst/>
            </a:prstGeom>
            <a:noFill/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endParaRPr lang="ko-KR" altLang="en-US" b="1">
                <a:solidFill>
                  <a:srgbClr val="FFFFFF"/>
                </a:solidFill>
              </a:endParaRPr>
            </a:p>
          </p:txBody>
        </p:sp>
        <p:sp>
          <p:nvSpPr>
            <p:cNvPr id="3" name="직사각형 2"/>
            <p:cNvSpPr>
              <a:spLocks noChangeArrowheads="1"/>
            </p:cNvSpPr>
            <p:nvPr/>
          </p:nvSpPr>
          <p:spPr bwMode="auto">
            <a:xfrm>
              <a:off x="1746879" y="2924944"/>
              <a:ext cx="557079" cy="216023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 latinLnBrk="0"/>
              <a:r>
                <a:rPr lang="en-US" altLang="ko-KR" sz="900" b="1">
                  <a:solidFill>
                    <a:srgbClr val="FFFFFF"/>
                  </a:solidFill>
                </a:rPr>
                <a:t>LIDAR</a:t>
              </a:r>
              <a:endParaRPr lang="ko-KR" altLang="en-US" sz="900" b="1">
                <a:solidFill>
                  <a:srgbClr val="FFFFFF"/>
                </a:solidFill>
              </a:endParaRPr>
            </a:p>
          </p:txBody>
        </p:sp>
      </p:grpSp>
      <p:sp>
        <p:nvSpPr>
          <p:cNvPr id="38917" name="Shape 419"/>
          <p:cNvSpPr txBox="1">
            <a:spLocks noChangeArrowheads="1"/>
          </p:cNvSpPr>
          <p:nvPr/>
        </p:nvSpPr>
        <p:spPr bwMode="auto">
          <a:xfrm>
            <a:off x="0" y="908050"/>
            <a:ext cx="9144000" cy="280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 및 로봇암부 통신</a:t>
            </a:r>
            <a:endParaRPr lang="en-US" altLang="ko-KR" sz="20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RF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8ch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송수신기를 이용하여 아두이노에서 로봇암제어</a:t>
            </a:r>
            <a:endParaRPr lang="en-US" alt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2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5ch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로봇암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2ch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센서기동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1ch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셔터</a:t>
            </a:r>
            <a:endParaRPr lang="en-US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wifi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통신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센서부에서 획득한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RGBD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데이터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 LIDAR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데이터를 전송</a:t>
            </a:r>
            <a:endParaRPr lang="ko-KR" sz="1800" b="1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</a:p>
        </p:txBody>
      </p:sp>
      <p:sp>
        <p:nvSpPr>
          <p:cNvPr id="40" name="직사각형 39"/>
          <p:cNvSpPr>
            <a:spLocks noChangeArrowheads="1"/>
          </p:cNvSpPr>
          <p:nvPr/>
        </p:nvSpPr>
        <p:spPr bwMode="auto">
          <a:xfrm>
            <a:off x="7677150" y="2492375"/>
            <a:ext cx="350838" cy="442913"/>
          </a:xfrm>
          <a:prstGeom prst="rect">
            <a:avLst/>
          </a:prstGeom>
          <a:solidFill>
            <a:srgbClr val="00B0F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1" name="직사각형 40"/>
          <p:cNvSpPr>
            <a:spLocks noChangeArrowheads="1"/>
          </p:cNvSpPr>
          <p:nvPr/>
        </p:nvSpPr>
        <p:spPr bwMode="auto">
          <a:xfrm>
            <a:off x="7677150" y="3140075"/>
            <a:ext cx="350838" cy="407988"/>
          </a:xfrm>
          <a:prstGeom prst="rect">
            <a:avLst/>
          </a:prstGeom>
          <a:solidFill>
            <a:srgbClr val="FF0000"/>
          </a:solidFill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38920" name="TextBox 41"/>
          <p:cNvSpPr txBox="1">
            <a:spLocks noChangeArrowheads="1"/>
          </p:cNvSpPr>
          <p:nvPr/>
        </p:nvSpPr>
        <p:spPr bwMode="auto">
          <a:xfrm>
            <a:off x="8039100" y="2492375"/>
            <a:ext cx="582613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</a:t>
            </a:r>
          </a:p>
        </p:txBody>
      </p:sp>
      <p:sp>
        <p:nvSpPr>
          <p:cNvPr id="38921" name="TextBox 42"/>
          <p:cNvSpPr txBox="1">
            <a:spLocks noChangeArrowheads="1"/>
          </p:cNvSpPr>
          <p:nvPr/>
        </p:nvSpPr>
        <p:spPr bwMode="auto">
          <a:xfrm>
            <a:off x="8050213" y="3187700"/>
            <a:ext cx="582612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모터</a:t>
            </a:r>
          </a:p>
        </p:txBody>
      </p:sp>
      <p:sp>
        <p:nvSpPr>
          <p:cNvPr id="38922" name="Shape 279"/>
          <p:cNvSpPr>
            <a:spLocks noChangeArrowheads="1"/>
          </p:cNvSpPr>
          <p:nvPr/>
        </p:nvSpPr>
        <p:spPr bwMode="auto">
          <a:xfrm>
            <a:off x="5405438" y="5081588"/>
            <a:ext cx="244475" cy="244475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 b="1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cxnSp>
        <p:nvCxnSpPr>
          <p:cNvPr id="5" name="꺾인 연결선 4"/>
          <p:cNvCxnSpPr>
            <a:stCxn id="38922" idx="2"/>
            <a:endCxn id="38945" idx="2"/>
          </p:cNvCxnSpPr>
          <p:nvPr/>
        </p:nvCxnSpPr>
        <p:spPr>
          <a:xfrm rot="10800000">
            <a:off x="4510088" y="4711700"/>
            <a:ext cx="895350" cy="49212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V="1">
            <a:off x="5651500" y="4822825"/>
            <a:ext cx="407988" cy="5064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 l="20551" t="20293" r="19316" b="8669"/>
          <a:stretch>
            <a:fillRect/>
          </a:stretch>
        </p:blipFill>
        <p:spPr bwMode="auto">
          <a:xfrm>
            <a:off x="282575" y="895350"/>
            <a:ext cx="8562975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itle 8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eaLnBrk="1" latinLnBrk="1" hangingPunct="1">
              <a:spcBef>
                <a:spcPct val="0"/>
              </a:spcBef>
              <a:buClr>
                <a:srgbClr val="262626"/>
              </a:buClr>
              <a:buFont typeface="Calibri" pitchFamily="34" charset="0"/>
              <a:buNone/>
            </a:pPr>
            <a:r>
              <a:rPr lang="ko-KR" altLang="en-US" sz="2800" smtClean="0">
                <a:solidFill>
                  <a:srgbClr val="262626"/>
                </a:solidFill>
                <a:ea typeface="굴림" pitchFamily="50" charset="-127"/>
              </a:rPr>
              <a:t>대회 미션별 전략</a:t>
            </a:r>
            <a:endParaRPr lang="en-US" altLang="ko-KR" sz="2800" smtClean="0">
              <a:solidFill>
                <a:srgbClr val="262626"/>
              </a:solidFill>
              <a:ea typeface="굴림" pitchFamily="50" charset="-127"/>
            </a:endParaRPr>
          </a:p>
        </p:txBody>
      </p:sp>
      <p:sp>
        <p:nvSpPr>
          <p:cNvPr id="3994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latinLnBrk="0"/>
            <a:endParaRPr lang="ko-KR" altLang="en-US">
              <a:ea typeface="굴림" pitchFamily="50" charset="-127"/>
            </a:endParaRPr>
          </a:p>
        </p:txBody>
      </p:sp>
      <p:sp>
        <p:nvSpPr>
          <p:cNvPr id="17" name="설명선 2 16"/>
          <p:cNvSpPr>
            <a:spLocks/>
          </p:cNvSpPr>
          <p:nvPr/>
        </p:nvSpPr>
        <p:spPr bwMode="auto">
          <a:xfrm flipH="1">
            <a:off x="142875" y="3643313"/>
            <a:ext cx="1549400" cy="3571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305806"/>
              <a:gd name="adj6" fmla="val -78097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장애물 지역 돌파</a:t>
            </a:r>
          </a:p>
        </p:txBody>
      </p:sp>
      <p:sp>
        <p:nvSpPr>
          <p:cNvPr id="18" name="설명선 2 17"/>
          <p:cNvSpPr>
            <a:spLocks/>
          </p:cNvSpPr>
          <p:nvPr/>
        </p:nvSpPr>
        <p:spPr bwMode="auto">
          <a:xfrm flipH="1">
            <a:off x="1116013" y="2522538"/>
            <a:ext cx="1598612" cy="3571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489426"/>
              <a:gd name="adj6" fmla="val -79269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사다리 오르기</a:t>
            </a:r>
          </a:p>
        </p:txBody>
      </p:sp>
      <p:sp>
        <p:nvSpPr>
          <p:cNvPr id="20" name="설명선 2 19"/>
          <p:cNvSpPr>
            <a:spLocks/>
          </p:cNvSpPr>
          <p:nvPr/>
        </p:nvSpPr>
        <p:spPr bwMode="auto">
          <a:xfrm>
            <a:off x="6084888" y="954088"/>
            <a:ext cx="1571625" cy="3571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462537"/>
              <a:gd name="adj6" fmla="val -80472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밸브 잠그기</a:t>
            </a:r>
          </a:p>
        </p:txBody>
      </p:sp>
      <p:sp>
        <p:nvSpPr>
          <p:cNvPr id="21" name="설명선 2 20"/>
          <p:cNvSpPr>
            <a:spLocks/>
          </p:cNvSpPr>
          <p:nvPr/>
        </p:nvSpPr>
        <p:spPr bwMode="auto">
          <a:xfrm>
            <a:off x="6943725" y="3898900"/>
            <a:ext cx="1357313" cy="3571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-106292"/>
              <a:gd name="adj6" fmla="val -92884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인명구조</a:t>
            </a:r>
          </a:p>
        </p:txBody>
      </p:sp>
      <p:sp>
        <p:nvSpPr>
          <p:cNvPr id="22" name="설명선 2 21"/>
          <p:cNvSpPr>
            <a:spLocks/>
          </p:cNvSpPr>
          <p:nvPr/>
        </p:nvSpPr>
        <p:spPr bwMode="auto">
          <a:xfrm>
            <a:off x="6429375" y="5214938"/>
            <a:ext cx="1357313" cy="35718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-498060"/>
              <a:gd name="adj6" fmla="val -121639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출입문 통과</a:t>
            </a:r>
          </a:p>
        </p:txBody>
      </p:sp>
      <p:sp>
        <p:nvSpPr>
          <p:cNvPr id="11" name="설명선 2 10"/>
          <p:cNvSpPr>
            <a:spLocks/>
          </p:cNvSpPr>
          <p:nvPr/>
        </p:nvSpPr>
        <p:spPr bwMode="auto">
          <a:xfrm flipH="1">
            <a:off x="1252538" y="1311275"/>
            <a:ext cx="1598612" cy="3571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29727"/>
              <a:gd name="adj5" fmla="val 667375"/>
              <a:gd name="adj6" fmla="val -100889"/>
            </a:avLst>
          </a:prstGeom>
          <a:solidFill>
            <a:schemeClr val="bg1"/>
          </a:solidFill>
          <a:ln w="3175" algn="ctr">
            <a:solidFill>
              <a:srgbClr val="B36313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r>
              <a:rPr lang="ko-KR" altLang="en-US" b="1">
                <a:solidFill>
                  <a:schemeClr val="tx1"/>
                </a:solidFill>
              </a:rPr>
              <a:t>장애물 제거</a:t>
            </a:r>
          </a:p>
        </p:txBody>
      </p:sp>
      <p:sp>
        <p:nvSpPr>
          <p:cNvPr id="39947" name="TextBox 2"/>
          <p:cNvSpPr txBox="1">
            <a:spLocks noChangeArrowheads="1"/>
          </p:cNvSpPr>
          <p:nvPr/>
        </p:nvSpPr>
        <p:spPr bwMode="auto">
          <a:xfrm>
            <a:off x="179388" y="4076700"/>
            <a:ext cx="22320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b="1">
                <a:ea typeface="굴림" pitchFamily="50" charset="-127"/>
              </a:rPr>
              <a:t>2DOF</a:t>
            </a:r>
            <a:r>
              <a:rPr lang="ko-KR" altLang="en-US" b="1">
                <a:ea typeface="굴림" pitchFamily="50" charset="-127"/>
              </a:rPr>
              <a:t>의 </a:t>
            </a:r>
            <a:r>
              <a:rPr lang="en-US" altLang="ko-KR" b="1">
                <a:ea typeface="굴림" pitchFamily="50" charset="-127"/>
              </a:rPr>
              <a:t>4</a:t>
            </a:r>
            <a:r>
              <a:rPr lang="ko-KR" altLang="en-US" b="1">
                <a:ea typeface="굴림" pitchFamily="50" charset="-127"/>
              </a:rPr>
              <a:t>족</a:t>
            </a:r>
            <a:r>
              <a:rPr lang="en-US" altLang="ko-KR" b="1">
                <a:ea typeface="굴림" pitchFamily="50" charset="-127"/>
              </a:rPr>
              <a:t>, </a:t>
            </a:r>
            <a:r>
              <a:rPr lang="ko-KR" altLang="en-US" b="1">
                <a:ea typeface="굴림" pitchFamily="50" charset="-127"/>
              </a:rPr>
              <a:t>총</a:t>
            </a:r>
            <a:r>
              <a:rPr lang="en-US" altLang="ko-KR" b="1">
                <a:ea typeface="굴림" pitchFamily="50" charset="-127"/>
              </a:rPr>
              <a:t>8DOF</a:t>
            </a:r>
            <a:r>
              <a:rPr lang="ko-KR" altLang="en-US" b="1">
                <a:ea typeface="굴림" pitchFamily="50" charset="-127"/>
              </a:rPr>
              <a:t>의 기동부를 조종하여 이동</a:t>
            </a:r>
          </a:p>
        </p:txBody>
      </p:sp>
      <p:sp>
        <p:nvSpPr>
          <p:cNvPr id="39948" name="TextBox 12"/>
          <p:cNvSpPr txBox="1">
            <a:spLocks noChangeArrowheads="1"/>
          </p:cNvSpPr>
          <p:nvPr/>
        </p:nvSpPr>
        <p:spPr bwMode="auto">
          <a:xfrm>
            <a:off x="1116013" y="2879725"/>
            <a:ext cx="23034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b="1">
                <a:ea typeface="굴림" pitchFamily="50" charset="-127"/>
              </a:rPr>
              <a:t>특수 돌기가 있는 캐터필러로 </a:t>
            </a:r>
            <a:r>
              <a:rPr lang="en-US" altLang="ko-KR" b="1">
                <a:ea typeface="굴림" pitchFamily="50" charset="-127"/>
              </a:rPr>
              <a:t>45</a:t>
            </a:r>
            <a:r>
              <a:rPr lang="ko-KR" altLang="en-US" b="1">
                <a:ea typeface="굴림" pitchFamily="50" charset="-127"/>
              </a:rPr>
              <a:t>도까지 등판가능</a:t>
            </a:r>
          </a:p>
        </p:txBody>
      </p:sp>
      <p:sp>
        <p:nvSpPr>
          <p:cNvPr id="39949" name="TextBox 13"/>
          <p:cNvSpPr txBox="1">
            <a:spLocks noChangeArrowheads="1"/>
          </p:cNvSpPr>
          <p:nvPr/>
        </p:nvSpPr>
        <p:spPr bwMode="auto">
          <a:xfrm>
            <a:off x="1249363" y="1668463"/>
            <a:ext cx="1871662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b="1" dirty="0">
                <a:ea typeface="굴림" pitchFamily="50" charset="-127"/>
              </a:rPr>
              <a:t>RGBD</a:t>
            </a:r>
            <a:r>
              <a:rPr lang="ko-KR" altLang="en-US" b="1" dirty="0">
                <a:ea typeface="굴림" pitchFamily="50" charset="-127"/>
              </a:rPr>
              <a:t>센서정보를 보고 </a:t>
            </a:r>
            <a:r>
              <a:rPr lang="en-US" altLang="ko-KR" b="1" dirty="0" smtClean="0">
                <a:ea typeface="굴림" pitchFamily="50" charset="-127"/>
              </a:rPr>
              <a:t>RF</a:t>
            </a:r>
            <a:r>
              <a:rPr lang="ko-KR" altLang="en-US" b="1" dirty="0" smtClean="0">
                <a:ea typeface="굴림" pitchFamily="50" charset="-127"/>
              </a:rPr>
              <a:t> </a:t>
            </a:r>
            <a:r>
              <a:rPr lang="ko-KR" altLang="en-US" b="1" dirty="0">
                <a:ea typeface="굴림" pitchFamily="50" charset="-127"/>
              </a:rPr>
              <a:t>조종기로 벽돌을 제거 </a:t>
            </a:r>
            <a:endParaRPr lang="en-US" altLang="ko-KR" b="1" dirty="0">
              <a:ea typeface="굴림" pitchFamily="50" charset="-127"/>
            </a:endParaRPr>
          </a:p>
        </p:txBody>
      </p:sp>
      <p:sp>
        <p:nvSpPr>
          <p:cNvPr id="39950" name="TextBox 14"/>
          <p:cNvSpPr txBox="1">
            <a:spLocks noChangeArrowheads="1"/>
          </p:cNvSpPr>
          <p:nvPr/>
        </p:nvSpPr>
        <p:spPr bwMode="auto">
          <a:xfrm>
            <a:off x="6429375" y="5572125"/>
            <a:ext cx="26035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b="1" dirty="0">
                <a:ea typeface="굴림" pitchFamily="50" charset="-127"/>
              </a:rPr>
              <a:t>Object recognition</a:t>
            </a:r>
            <a:r>
              <a:rPr lang="ko-KR" altLang="en-US" b="1" dirty="0">
                <a:ea typeface="굴림" pitchFamily="50" charset="-127"/>
              </a:rPr>
              <a:t>으로 문을 인식하고</a:t>
            </a:r>
            <a:r>
              <a:rPr lang="en-US" altLang="ko-KR" b="1" dirty="0">
                <a:ea typeface="굴림" pitchFamily="50" charset="-127"/>
              </a:rPr>
              <a:t>, </a:t>
            </a:r>
          </a:p>
          <a:p>
            <a:pPr latinLnBrk="0"/>
            <a:r>
              <a:rPr lang="en-US" altLang="ko-KR" b="1" dirty="0" smtClean="0">
                <a:ea typeface="굴림" pitchFamily="50" charset="-127"/>
              </a:rPr>
              <a:t>3D </a:t>
            </a:r>
            <a:r>
              <a:rPr lang="ko-KR" altLang="en-US" b="1" dirty="0" smtClean="0">
                <a:ea typeface="굴림" pitchFamily="50" charset="-127"/>
              </a:rPr>
              <a:t>포인트 </a:t>
            </a:r>
            <a:r>
              <a:rPr lang="ko-KR" altLang="en-US" b="1" dirty="0" err="1" smtClean="0">
                <a:ea typeface="굴림" pitchFamily="50" charset="-127"/>
              </a:rPr>
              <a:t>클라우드</a:t>
            </a:r>
            <a:r>
              <a:rPr lang="ko-KR" altLang="en-US" b="1" dirty="0" smtClean="0">
                <a:ea typeface="굴림" pitchFamily="50" charset="-127"/>
              </a:rPr>
              <a:t> 기반 비전으로 </a:t>
            </a:r>
            <a:r>
              <a:rPr lang="ko-KR" altLang="en-US" b="1" dirty="0">
                <a:ea typeface="굴림" pitchFamily="50" charset="-127"/>
              </a:rPr>
              <a:t>주변지도를 보고 </a:t>
            </a:r>
            <a:r>
              <a:rPr lang="ko-KR" altLang="en-US" b="1" dirty="0" err="1">
                <a:ea typeface="굴림" pitchFamily="50" charset="-127"/>
              </a:rPr>
              <a:t>기동부</a:t>
            </a:r>
            <a:r>
              <a:rPr lang="ko-KR" altLang="en-US" b="1" dirty="0">
                <a:ea typeface="굴림" pitchFamily="50" charset="-127"/>
              </a:rPr>
              <a:t> </a:t>
            </a:r>
            <a:r>
              <a:rPr lang="ko-KR" altLang="en-US" b="1" dirty="0" err="1">
                <a:ea typeface="굴림" pitchFamily="50" charset="-127"/>
              </a:rPr>
              <a:t>자율주행하여</a:t>
            </a:r>
            <a:r>
              <a:rPr lang="ko-KR" altLang="en-US" b="1" dirty="0">
                <a:ea typeface="굴림" pitchFamily="50" charset="-127"/>
              </a:rPr>
              <a:t> 통과</a:t>
            </a:r>
          </a:p>
        </p:txBody>
      </p:sp>
      <p:sp>
        <p:nvSpPr>
          <p:cNvPr id="39951" name="TextBox 15"/>
          <p:cNvSpPr txBox="1">
            <a:spLocks noChangeArrowheads="1"/>
          </p:cNvSpPr>
          <p:nvPr/>
        </p:nvSpPr>
        <p:spPr bwMode="auto">
          <a:xfrm>
            <a:off x="6084888" y="1311275"/>
            <a:ext cx="305911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b="1" dirty="0">
                <a:ea typeface="굴림" pitchFamily="50" charset="-127"/>
              </a:rPr>
              <a:t>Object recognition</a:t>
            </a:r>
            <a:r>
              <a:rPr lang="ko-KR" altLang="en-US" b="1" dirty="0">
                <a:ea typeface="굴림" pitchFamily="50" charset="-127"/>
              </a:rPr>
              <a:t>으로 밸브를 인식하고</a:t>
            </a:r>
            <a:r>
              <a:rPr lang="en-US" altLang="ko-KR" b="1" dirty="0">
                <a:ea typeface="굴림" pitchFamily="50" charset="-127"/>
              </a:rPr>
              <a:t>, </a:t>
            </a:r>
          </a:p>
          <a:p>
            <a:pPr latinLnBrk="0"/>
            <a:r>
              <a:rPr lang="en-US" altLang="ko-KR" b="1" dirty="0" smtClean="0">
                <a:ea typeface="굴림" pitchFamily="50" charset="-127"/>
              </a:rPr>
              <a:t>3D </a:t>
            </a:r>
            <a:r>
              <a:rPr lang="ko-KR" altLang="en-US" b="1" dirty="0" smtClean="0">
                <a:ea typeface="굴림" pitchFamily="50" charset="-127"/>
              </a:rPr>
              <a:t>포인트 </a:t>
            </a:r>
            <a:r>
              <a:rPr lang="ko-KR" altLang="en-US" b="1" dirty="0" err="1" smtClean="0">
                <a:ea typeface="굴림" pitchFamily="50" charset="-127"/>
              </a:rPr>
              <a:t>클라우드</a:t>
            </a:r>
            <a:r>
              <a:rPr lang="ko-KR" altLang="en-US" b="1" dirty="0" smtClean="0">
                <a:ea typeface="굴림" pitchFamily="50" charset="-127"/>
              </a:rPr>
              <a:t> 기반 비전으로 </a:t>
            </a:r>
            <a:r>
              <a:rPr lang="ko-KR" altLang="en-US" b="1" dirty="0">
                <a:ea typeface="굴림" pitchFamily="50" charset="-127"/>
              </a:rPr>
              <a:t>밸브에 접근하여 로봇암 제어로 밸브 잠그기 </a:t>
            </a:r>
          </a:p>
        </p:txBody>
      </p:sp>
      <p:sp>
        <p:nvSpPr>
          <p:cNvPr id="39952" name="TextBox 23"/>
          <p:cNvSpPr txBox="1">
            <a:spLocks noChangeArrowheads="1"/>
          </p:cNvSpPr>
          <p:nvPr/>
        </p:nvSpPr>
        <p:spPr bwMode="auto">
          <a:xfrm>
            <a:off x="6727825" y="4256088"/>
            <a:ext cx="2566988" cy="738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>
              <a:buSzPct val="25000"/>
            </a:pPr>
            <a:r>
              <a:rPr lang="ko-KR" altLang="en-US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로봇암을 이용해</a:t>
            </a:r>
            <a:r>
              <a:rPr lang="en-US" altLang="ko-KR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b="1">
                <a:ea typeface="굴림" pitchFamily="50" charset="-127"/>
              </a:rPr>
              <a:t>인명 끌어서 셔터를 열고 몸체 안으로 싣고  이송</a:t>
            </a:r>
          </a:p>
        </p:txBody>
      </p:sp>
      <p:pic>
        <p:nvPicPr>
          <p:cNvPr id="39953" name="Picture 5" descr="http://cache2.asset-cache.net/xc/479496743.jpg?v=2&amp;c=IWSAsset&amp;k=2&amp;d=QRyieIoCW78o47SDWfCVaH6KPkudxldgePYdZWPNX6baTIHJObAIEixmXmwMwMmT0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986" r="64796"/>
          <a:stretch>
            <a:fillRect/>
          </a:stretch>
        </p:blipFill>
        <p:spPr bwMode="auto">
          <a:xfrm rot="-3600000">
            <a:off x="5770563" y="2890837"/>
            <a:ext cx="242888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hape 55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dirty="0" err="1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</a:t>
            </a:r>
            <a:r>
              <a:rPr lang="en-US" sz="2800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800" dirty="0" err="1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세부</a:t>
            </a:r>
            <a:r>
              <a:rPr lang="en-US" sz="2800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800" dirty="0" err="1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기능</a:t>
            </a:r>
            <a:r>
              <a:rPr lang="en-US" sz="2800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en-US" altLang="ko-KR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3D </a:t>
            </a:r>
            <a:r>
              <a:rPr lang="ko-KR" altLang="en-US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포인트 </a:t>
            </a:r>
            <a:r>
              <a:rPr lang="ko-KR" altLang="en-US" sz="2800" dirty="0" err="1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클라우드</a:t>
            </a:r>
            <a:r>
              <a:rPr lang="ko-KR" altLang="en-US" sz="2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기반 비전</a:t>
            </a:r>
            <a:endParaRPr lang="en-US" altLang="ko-KR" sz="2800" dirty="0" smtClean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1987" name="Shape 557"/>
          <p:cNvSpPr txBox="1">
            <a:spLocks noChangeArrowheads="1"/>
          </p:cNvSpPr>
          <p:nvPr/>
        </p:nvSpPr>
        <p:spPr bwMode="auto">
          <a:xfrm>
            <a:off x="0" y="928688"/>
            <a:ext cx="9144000" cy="1938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11000"/>
              <a:buFont typeface="Noto Symbol"/>
              <a:buChar char="▪"/>
            </a:pP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기능</a:t>
            </a:r>
            <a:endParaRPr lang="en-US" sz="20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장애물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탐지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/ 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장애물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회피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/ 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목표물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탐지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활용기술</a:t>
            </a:r>
            <a:endParaRPr lang="en-US" sz="20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RGBD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센서를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이용하여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차원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공간맵을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구축하는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기술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3D </a:t>
            </a:r>
            <a:r>
              <a:rPr lang="ko-KR" altLang="en-US" sz="18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포인트 </a:t>
            </a:r>
            <a:r>
              <a:rPr lang="ko-KR" altLang="en-US" sz="1800" b="1" dirty="0" err="1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클라우드</a:t>
            </a:r>
            <a:r>
              <a:rPr lang="ko-KR" altLang="en-US" sz="1800" b="1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기반 비전</a:t>
            </a:r>
            <a:r>
              <a:rPr lang="en-US" sz="1800" b="1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을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이용하여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물체의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위치를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인식하고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ROS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상에서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상호작용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가능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/>
            <a:endParaRPr lang="ko-KR" altLang="ko-KR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41988" name="Shape 558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16463" y="3563938"/>
            <a:ext cx="4032250" cy="251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Shape 559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2747963"/>
            <a:ext cx="3744912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0" name="Shape 560"/>
          <p:cNvSpPr txBox="1">
            <a:spLocks noChangeArrowheads="1"/>
          </p:cNvSpPr>
          <p:nvPr/>
        </p:nvSpPr>
        <p:spPr bwMode="auto">
          <a:xfrm>
            <a:off x="900113" y="6126163"/>
            <a:ext cx="28797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데이터 처리 프레임워크</a:t>
            </a:r>
          </a:p>
          <a:p>
            <a:pPr latinLnBrk="0">
              <a:buSzPct val="25000"/>
            </a:pPr>
            <a:r>
              <a:rPr lang="en-US" altLang="ko-KR" sz="16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[F. Endres et al. IRCA12 </a:t>
            </a:r>
            <a:r>
              <a:rPr lang="en-US" sz="16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참조</a:t>
            </a:r>
            <a:r>
              <a:rPr lang="en-US" altLang="ko-KR" sz="16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]</a:t>
            </a:r>
          </a:p>
        </p:txBody>
      </p:sp>
      <p:sp>
        <p:nvSpPr>
          <p:cNvPr id="41991" name="Shape 561"/>
          <p:cNvSpPr txBox="1">
            <a:spLocks noChangeArrowheads="1"/>
          </p:cNvSpPr>
          <p:nvPr/>
        </p:nvSpPr>
        <p:spPr bwMode="auto">
          <a:xfrm>
            <a:off x="5194300" y="6210300"/>
            <a:ext cx="29495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ROS</a:t>
            </a: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상에서 물체인식 </a:t>
            </a:r>
          </a:p>
        </p:txBody>
      </p:sp>
      <p:pic>
        <p:nvPicPr>
          <p:cNvPr id="41992" name="Shape 562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288" y="4673600"/>
            <a:ext cx="2484437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hape 568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세부 기능 </a:t>
            </a: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Object Recognition</a:t>
            </a:r>
          </a:p>
        </p:txBody>
      </p:sp>
      <p:sp>
        <p:nvSpPr>
          <p:cNvPr id="569" name="Shape 569"/>
          <p:cNvSpPr txBox="1">
            <a:spLocks noChangeArrowheads="1"/>
          </p:cNvSpPr>
          <p:nvPr/>
        </p:nvSpPr>
        <p:spPr bwMode="auto">
          <a:xfrm>
            <a:off x="0" y="928688"/>
            <a:ext cx="9144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11000"/>
              <a:buFont typeface="Noto Symbol"/>
              <a:buChar char="▪"/>
            </a:pPr>
            <a:r>
              <a:rPr lang="en-US" altLang="ko-KR" sz="1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기능</a:t>
            </a:r>
            <a:endParaRPr lang="en-US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800100" lvl="1" indent="-342900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물체와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배경을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구분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(segmentation)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하고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물체가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어떤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대상인지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판단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(classification)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하는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기술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목적</a:t>
            </a:r>
            <a:endParaRPr lang="en-US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800100" lvl="1" indent="-342900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 dirty="0" err="1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물체가</a:t>
            </a:r>
            <a:r>
              <a:rPr lang="en-US" sz="1800" b="1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무엇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</a:t>
            </a:r>
            <a:r>
              <a:rPr lang="ko-KR" altLang="en-US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문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밸브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)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인지에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따라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행동양식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</a:t>
            </a:r>
            <a:r>
              <a:rPr lang="ko-KR" altLang="en-US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열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잠그기</a:t>
            </a:r>
            <a:r>
              <a:rPr lang="en-US" altLang="ko-KR" sz="18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)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달라지므로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물체를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인식하는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것이</a:t>
            </a:r>
            <a:r>
              <a:rPr lang="en-US" sz="18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필요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marL="800100" lvl="1" indent="-342900" latinLnBrk="0">
              <a:buClr>
                <a:srgbClr val="262626"/>
              </a:buClr>
              <a:buFont typeface="Arial" pitchFamily="34" charset="0"/>
              <a:buNone/>
            </a:pPr>
            <a:endParaRPr lang="ko-KR" sz="20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8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</a:p>
        </p:txBody>
      </p:sp>
      <p:pic>
        <p:nvPicPr>
          <p:cNvPr id="43012" name="Shape 570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3214688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Shape 571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18038" y="3163888"/>
            <a:ext cx="3878262" cy="290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4" name="Shape 572"/>
          <p:cNvSpPr txBox="1">
            <a:spLocks noChangeArrowheads="1"/>
          </p:cNvSpPr>
          <p:nvPr/>
        </p:nvSpPr>
        <p:spPr bwMode="auto">
          <a:xfrm>
            <a:off x="1928813" y="6143625"/>
            <a:ext cx="13684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입력</a:t>
            </a: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RGBD</a:t>
            </a:r>
          </a:p>
        </p:txBody>
      </p:sp>
      <p:sp>
        <p:nvSpPr>
          <p:cNvPr id="43015" name="Shape 573"/>
          <p:cNvSpPr txBox="1">
            <a:spLocks noChangeArrowheads="1"/>
          </p:cNvSpPr>
          <p:nvPr/>
        </p:nvSpPr>
        <p:spPr bwMode="auto">
          <a:xfrm>
            <a:off x="5816600" y="6130925"/>
            <a:ext cx="12255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인식결과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8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/>
          <a:lstStyle/>
          <a:p>
            <a:pPr eaLnBrk="1" latinLnBrk="1" hangingPunct="1">
              <a:spcBef>
                <a:spcPct val="0"/>
              </a:spcBef>
              <a:buClr>
                <a:srgbClr val="262626"/>
              </a:buClr>
              <a:buFont typeface="Calibri" pitchFamily="34" charset="0"/>
              <a:buNone/>
            </a:pPr>
            <a:r>
              <a:rPr lang="ko-KR" altLang="en-US" sz="2800" smtClean="0">
                <a:solidFill>
                  <a:srgbClr val="262626"/>
                </a:solidFill>
                <a:ea typeface="굴림" pitchFamily="50" charset="-127"/>
              </a:rPr>
              <a:t>로봇 세부 기능 </a:t>
            </a:r>
            <a:r>
              <a:rPr lang="en-US" altLang="en-US" sz="2800" smtClean="0">
                <a:solidFill>
                  <a:srgbClr val="262626"/>
                </a:solidFill>
              </a:rPr>
              <a:t>– </a:t>
            </a:r>
            <a:r>
              <a:rPr lang="ko-KR" altLang="en-US" sz="2800" smtClean="0">
                <a:solidFill>
                  <a:srgbClr val="262626"/>
                </a:solidFill>
                <a:ea typeface="굴림" pitchFamily="50" charset="-127"/>
              </a:rPr>
              <a:t>자체 모니터링</a:t>
            </a:r>
            <a:endParaRPr lang="en-US" altLang="ko-KR" sz="2800" smtClean="0">
              <a:solidFill>
                <a:srgbClr val="262626"/>
              </a:solidFill>
              <a:ea typeface="굴림" pitchFamily="50" charset="-127"/>
            </a:endParaRP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86188" y="2071688"/>
            <a:ext cx="2533650" cy="217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1775" y="2687638"/>
            <a:ext cx="2257425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5275" y="2259013"/>
            <a:ext cx="3116263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153025" y="3402013"/>
            <a:ext cx="1095375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자유형 10"/>
          <p:cNvSpPr>
            <a:spLocks/>
          </p:cNvSpPr>
          <p:nvPr/>
        </p:nvSpPr>
        <p:spPr bwMode="auto">
          <a:xfrm>
            <a:off x="2262188" y="3290888"/>
            <a:ext cx="2909887" cy="447675"/>
          </a:xfrm>
          <a:custGeom>
            <a:avLst/>
            <a:gdLst>
              <a:gd name="T0" fmla="*/ 23906 w 2910542"/>
              <a:gd name="T1" fmla="*/ 0 h 448235"/>
              <a:gd name="T2" fmla="*/ 481106 w 2910542"/>
              <a:gd name="T3" fmla="*/ 152400 h 448235"/>
              <a:gd name="T4" fmla="*/ 2910542 w 2910542"/>
              <a:gd name="T5" fmla="*/ 448235 h 448235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910542" h="448235">
                <a:moveTo>
                  <a:pt x="23906" y="0"/>
                </a:moveTo>
                <a:cubicBezTo>
                  <a:pt x="11953" y="38847"/>
                  <a:pt x="0" y="77694"/>
                  <a:pt x="481106" y="152400"/>
                </a:cubicBezTo>
                <a:cubicBezTo>
                  <a:pt x="962212" y="227106"/>
                  <a:pt x="1936377" y="337670"/>
                  <a:pt x="2910542" y="448235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oval" w="med" len="med"/>
            <a:tailEnd type="oval" w="med" len="med"/>
          </a:ln>
        </p:spPr>
        <p:txBody>
          <a:bodyPr anchor="ctr"/>
          <a:lstStyle/>
          <a:p>
            <a:endParaRPr lang="ko-KR" altLang="en-US"/>
          </a:p>
        </p:txBody>
      </p:sp>
      <p:pic>
        <p:nvPicPr>
          <p:cNvPr id="44040" name="Picture 3"/>
          <p:cNvPicPr>
            <a:picLocks noChangeAspect="1" noChangeArrowheads="1"/>
          </p:cNvPicPr>
          <p:nvPr/>
        </p:nvPicPr>
        <p:blipFill>
          <a:blip r:embed="rId7"/>
          <a:srcRect r="725"/>
          <a:stretch>
            <a:fillRect/>
          </a:stretch>
        </p:blipFill>
        <p:spPr bwMode="auto">
          <a:xfrm>
            <a:off x="3500438" y="4429125"/>
            <a:ext cx="5214937" cy="223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41" name="Shape 498"/>
          <p:cNvGrpSpPr>
            <a:grpSpLocks/>
          </p:cNvGrpSpPr>
          <p:nvPr/>
        </p:nvGrpSpPr>
        <p:grpSpPr bwMode="auto">
          <a:xfrm>
            <a:off x="571500" y="4786313"/>
            <a:ext cx="2108200" cy="1436687"/>
            <a:chOff x="142843" y="3214685"/>
            <a:chExt cx="1343005" cy="915131"/>
          </a:xfrm>
        </p:grpSpPr>
        <p:pic>
          <p:nvPicPr>
            <p:cNvPr id="44048" name="Shape 499"/>
            <p:cNvPicPr preferRelativeResize="0"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42843" y="3214685"/>
              <a:ext cx="1343005" cy="915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49" name="Shape 500"/>
            <p:cNvPicPr preferRelativeResize="0"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42487" y="3348232"/>
              <a:ext cx="714379" cy="6541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050" name="Shape 501"/>
            <p:cNvPicPr preferRelativeResize="0"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921108" y="3347401"/>
              <a:ext cx="485640" cy="6531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9" name="오른쪽 화살표 18"/>
          <p:cNvSpPr>
            <a:spLocks noChangeArrowheads="1"/>
          </p:cNvSpPr>
          <p:nvPr/>
        </p:nvSpPr>
        <p:spPr bwMode="auto">
          <a:xfrm flipH="1">
            <a:off x="2928938" y="5357813"/>
            <a:ext cx="428625" cy="357187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4043" name="TextBox 20"/>
          <p:cNvSpPr txBox="1">
            <a:spLocks noChangeArrowheads="1"/>
          </p:cNvSpPr>
          <p:nvPr/>
        </p:nvSpPr>
        <p:spPr bwMode="auto">
          <a:xfrm>
            <a:off x="428625" y="6286500"/>
            <a:ext cx="2428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latinLnBrk="0"/>
            <a:r>
              <a:rPr lang="ko-KR" altLang="en-US">
                <a:ea typeface="굴림" pitchFamily="50" charset="-127"/>
              </a:rPr>
              <a:t>로봇 자체 상황 모니터링</a:t>
            </a:r>
          </a:p>
        </p:txBody>
      </p:sp>
      <p:sp>
        <p:nvSpPr>
          <p:cNvPr id="22" name="타원 21"/>
          <p:cNvSpPr>
            <a:spLocks noChangeArrowheads="1"/>
          </p:cNvSpPr>
          <p:nvPr/>
        </p:nvSpPr>
        <p:spPr bwMode="auto">
          <a:xfrm>
            <a:off x="2374900" y="5830888"/>
            <a:ext cx="142875" cy="142875"/>
          </a:xfrm>
          <a:prstGeom prst="ellipse">
            <a:avLst/>
          </a:prstGeom>
          <a:solidFill>
            <a:srgbClr val="C00000"/>
          </a:solidFill>
          <a:ln w="25400" algn="ctr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latinLnBrk="0"/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4045" name="Shape 569"/>
          <p:cNvSpPr txBox="1">
            <a:spLocks noChangeArrowheads="1"/>
          </p:cNvSpPr>
          <p:nvPr/>
        </p:nvSpPr>
        <p:spPr bwMode="auto">
          <a:xfrm>
            <a:off x="0" y="928688"/>
            <a:ext cx="9144000" cy="252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11000"/>
              <a:buFont typeface="Noto Symbol"/>
              <a:buChar char="▪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기능</a:t>
            </a:r>
          </a:p>
          <a:p>
            <a:pPr marL="800100" lvl="1" indent="-342900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800" b="1">
                <a:ea typeface="굴림" pitchFamily="50" charset="-127"/>
              </a:rPr>
              <a:t>IMU</a:t>
            </a:r>
            <a:r>
              <a:rPr lang="ko-KR" altLang="en-US" sz="1800" b="1">
                <a:ea typeface="굴림" pitchFamily="50" charset="-127"/>
              </a:rPr>
              <a:t>활용 로봇 자체 위치</a:t>
            </a:r>
            <a:r>
              <a:rPr lang="en-US" altLang="ko-KR" sz="1800" b="1">
                <a:ea typeface="굴림" pitchFamily="50" charset="-127"/>
              </a:rPr>
              <a:t>/</a:t>
            </a:r>
            <a:r>
              <a:rPr lang="ko-KR" altLang="en-US" sz="1800" b="1">
                <a:ea typeface="굴림" pitchFamily="50" charset="-127"/>
              </a:rPr>
              <a:t>자세 모니터링</a:t>
            </a:r>
            <a:endParaRPr lang="en-US" altLang="ko-KR" sz="1800" b="1">
              <a:ea typeface="굴림" pitchFamily="50" charset="-127"/>
            </a:endParaRPr>
          </a:p>
          <a:p>
            <a:pPr marL="800100" lvl="1" indent="-342900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ko-KR" altLang="en-US" sz="1800" b="1">
                <a:ea typeface="굴림" pitchFamily="50" charset="-127"/>
              </a:rPr>
              <a:t>로봇 자체 각도</a:t>
            </a:r>
            <a:r>
              <a:rPr lang="en-US" altLang="ko-KR" sz="1800" b="1">
                <a:ea typeface="굴림" pitchFamily="50" charset="-127"/>
              </a:rPr>
              <a:t>/</a:t>
            </a:r>
            <a:r>
              <a:rPr lang="ko-KR" altLang="en-US" sz="1800" b="1">
                <a:ea typeface="굴림" pitchFamily="50" charset="-127"/>
              </a:rPr>
              <a:t>기울어짐 이상 상황 모니터링</a:t>
            </a:r>
          </a:p>
          <a:p>
            <a:pPr latinLnBrk="0">
              <a:buSzPct val="25000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</a:p>
        </p:txBody>
      </p:sp>
      <p:sp>
        <p:nvSpPr>
          <p:cNvPr id="44046" name="직사각형 1"/>
          <p:cNvSpPr>
            <a:spLocks noChangeArrowheads="1"/>
          </p:cNvSpPr>
          <p:nvPr/>
        </p:nvSpPr>
        <p:spPr bwMode="auto">
          <a:xfrm>
            <a:off x="4454525" y="3275013"/>
            <a:ext cx="234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ko-KR" altLang="en-US">
                <a:ea typeface="굴림" pitchFamily="50" charset="-127"/>
              </a:rPr>
              <a:t> </a:t>
            </a:r>
          </a:p>
        </p:txBody>
      </p:sp>
      <p:sp>
        <p:nvSpPr>
          <p:cNvPr id="44047" name="직사각형 2"/>
          <p:cNvSpPr>
            <a:spLocks noChangeArrowheads="1"/>
          </p:cNvSpPr>
          <p:nvPr/>
        </p:nvSpPr>
        <p:spPr bwMode="auto">
          <a:xfrm>
            <a:off x="4454525" y="3275013"/>
            <a:ext cx="2349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atinLnBrk="0"/>
            <a:r>
              <a:rPr lang="ko-KR" altLang="en-US">
                <a:ea typeface="굴림" pitchFamily="50" charset="-127"/>
              </a:rPr>
              <a:t> 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Shape 595"/>
          <p:cNvGrpSpPr>
            <a:grpSpLocks/>
          </p:cNvGrpSpPr>
          <p:nvPr/>
        </p:nvGrpSpPr>
        <p:grpSpPr bwMode="auto">
          <a:xfrm>
            <a:off x="2151063" y="1966913"/>
            <a:ext cx="4572000" cy="4822825"/>
            <a:chOff x="1621671" y="-215801"/>
            <a:chExt cx="5348380" cy="5642474"/>
          </a:xfrm>
        </p:grpSpPr>
        <p:sp>
          <p:nvSpPr>
            <p:cNvPr id="45076" name="Shape 596"/>
            <p:cNvSpPr>
              <a:spLocks/>
            </p:cNvSpPr>
            <p:nvPr/>
          </p:nvSpPr>
          <p:spPr bwMode="auto">
            <a:xfrm>
              <a:off x="3604046" y="2282443"/>
              <a:ext cx="2789652" cy="2789652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85176" y="19132"/>
                </a:cxn>
                <a:cxn ang="0">
                  <a:pos x="94510" y="11299"/>
                </a:cxn>
                <a:cxn ang="0">
                  <a:pos x="101967" y="17557"/>
                </a:cxn>
                <a:cxn ang="0">
                  <a:pos x="95874" y="28109"/>
                </a:cxn>
                <a:cxn ang="0">
                  <a:pos x="95874" y="28109"/>
                </a:cxn>
                <a:cxn ang="0">
                  <a:pos x="105555" y="44876"/>
                </a:cxn>
                <a:cxn ang="0">
                  <a:pos x="117740" y="44876"/>
                </a:cxn>
                <a:cxn ang="0">
                  <a:pos x="119430" y="54462"/>
                </a:cxn>
                <a:cxn ang="0">
                  <a:pos x="107980" y="58630"/>
                </a:cxn>
                <a:cxn ang="0">
                  <a:pos x="107980" y="58630"/>
                </a:cxn>
                <a:cxn ang="0">
                  <a:pos x="104618" y="77697"/>
                </a:cxn>
                <a:cxn ang="0">
                  <a:pos x="113952" y="85529"/>
                </a:cxn>
                <a:cxn ang="0">
                  <a:pos x="109085" y="93959"/>
                </a:cxn>
                <a:cxn ang="0">
                  <a:pos x="97635" y="89791"/>
                </a:cxn>
                <a:cxn ang="0">
                  <a:pos x="82803" y="102237"/>
                </a:cxn>
                <a:cxn ang="0">
                  <a:pos x="84920" y="114237"/>
                </a:cxn>
                <a:cxn ang="0">
                  <a:pos x="75772" y="117566"/>
                </a:cxn>
                <a:cxn ang="0">
                  <a:pos x="69680" y="107013"/>
                </a:cxn>
                <a:cxn ang="0">
                  <a:pos x="69680" y="107013"/>
                </a:cxn>
                <a:cxn ang="0">
                  <a:pos x="50319" y="107013"/>
                </a:cxn>
                <a:cxn ang="0">
                  <a:pos x="44227" y="117566"/>
                </a:cxn>
                <a:cxn ang="0">
                  <a:pos x="35079" y="114237"/>
                </a:cxn>
                <a:cxn ang="0">
                  <a:pos x="37196" y="102237"/>
                </a:cxn>
                <a:cxn ang="0">
                  <a:pos x="37196" y="102237"/>
                </a:cxn>
                <a:cxn ang="0">
                  <a:pos x="22364" y="89791"/>
                </a:cxn>
                <a:cxn ang="0">
                  <a:pos x="10914" y="93959"/>
                </a:cxn>
                <a:cxn ang="0">
                  <a:pos x="6047" y="85529"/>
                </a:cxn>
                <a:cxn ang="0">
                  <a:pos x="15381" y="77697"/>
                </a:cxn>
                <a:cxn ang="0">
                  <a:pos x="15381" y="77697"/>
                </a:cxn>
                <a:cxn ang="0">
                  <a:pos x="12019" y="58630"/>
                </a:cxn>
                <a:cxn ang="0">
                  <a:pos x="569" y="54462"/>
                </a:cxn>
                <a:cxn ang="0">
                  <a:pos x="2259" y="44876"/>
                </a:cxn>
                <a:cxn ang="0">
                  <a:pos x="14444" y="44876"/>
                </a:cxn>
                <a:cxn ang="0">
                  <a:pos x="14444" y="44876"/>
                </a:cxn>
                <a:cxn ang="0">
                  <a:pos x="24125" y="28109"/>
                </a:cxn>
                <a:cxn ang="0">
                  <a:pos x="18032" y="17557"/>
                </a:cxn>
                <a:cxn ang="0">
                  <a:pos x="25489" y="11299"/>
                </a:cxn>
                <a:cxn ang="0">
                  <a:pos x="34823" y="19132"/>
                </a:cxn>
                <a:cxn ang="0">
                  <a:pos x="34823" y="19132"/>
                </a:cxn>
                <a:cxn ang="0">
                  <a:pos x="53017" y="12510"/>
                </a:cxn>
                <a:cxn ang="0">
                  <a:pos x="55132" y="510"/>
                </a:cxn>
                <a:cxn ang="0">
                  <a:pos x="64867" y="510"/>
                </a:cxn>
                <a:cxn ang="0">
                  <a:pos x="66982" y="12510"/>
                </a:cxn>
                <a:cxn ang="0">
                  <a:pos x="66982" y="12510"/>
                </a:cxn>
                <a:cxn ang="0">
                  <a:pos x="85176" y="19132"/>
                </a:cxn>
              </a:cxnLst>
              <a:rect l="T0" t="T1" r="T2" b="T3"/>
              <a:pathLst>
                <a:path w="120000" h="120000" extrusionOk="0">
                  <a:moveTo>
                    <a:pt x="85176" y="19132"/>
                  </a:moveTo>
                  <a:lnTo>
                    <a:pt x="94510" y="11299"/>
                  </a:lnTo>
                  <a:lnTo>
                    <a:pt x="101967" y="17557"/>
                  </a:lnTo>
                  <a:lnTo>
                    <a:pt x="95874" y="28109"/>
                  </a:lnTo>
                  <a:cubicBezTo>
                    <a:pt x="100207" y="32983"/>
                    <a:pt x="103500" y="38688"/>
                    <a:pt x="105555" y="44876"/>
                  </a:cubicBezTo>
                  <a:lnTo>
                    <a:pt x="117740" y="44876"/>
                  </a:lnTo>
                  <a:lnTo>
                    <a:pt x="119430" y="54462"/>
                  </a:lnTo>
                  <a:lnTo>
                    <a:pt x="107980" y="58630"/>
                  </a:lnTo>
                  <a:cubicBezTo>
                    <a:pt x="108166" y="65148"/>
                    <a:pt x="107022" y="71636"/>
                    <a:pt x="104618" y="77697"/>
                  </a:cubicBezTo>
                  <a:lnTo>
                    <a:pt x="113952" y="85529"/>
                  </a:lnTo>
                  <a:lnTo>
                    <a:pt x="109085" y="93959"/>
                  </a:lnTo>
                  <a:lnTo>
                    <a:pt x="97635" y="89791"/>
                  </a:lnTo>
                  <a:cubicBezTo>
                    <a:pt x="93588" y="94904"/>
                    <a:pt x="88541" y="99139"/>
                    <a:pt x="82803" y="102237"/>
                  </a:cubicBezTo>
                  <a:lnTo>
                    <a:pt x="84920" y="114237"/>
                  </a:lnTo>
                  <a:lnTo>
                    <a:pt x="75772" y="117566"/>
                  </a:lnTo>
                  <a:lnTo>
                    <a:pt x="69680" y="107013"/>
                  </a:lnTo>
                  <a:cubicBezTo>
                    <a:pt x="63293" y="108328"/>
                    <a:pt x="56706" y="108328"/>
                    <a:pt x="50319" y="107013"/>
                  </a:cubicBezTo>
                  <a:lnTo>
                    <a:pt x="44227" y="117566"/>
                  </a:lnTo>
                  <a:lnTo>
                    <a:pt x="35079" y="114237"/>
                  </a:lnTo>
                  <a:lnTo>
                    <a:pt x="37196" y="102237"/>
                  </a:lnTo>
                  <a:cubicBezTo>
                    <a:pt x="31458" y="99139"/>
                    <a:pt x="26411" y="94904"/>
                    <a:pt x="22364" y="89791"/>
                  </a:cubicBezTo>
                  <a:lnTo>
                    <a:pt x="10914" y="93959"/>
                  </a:lnTo>
                  <a:lnTo>
                    <a:pt x="6047" y="85529"/>
                  </a:lnTo>
                  <a:lnTo>
                    <a:pt x="15381" y="77697"/>
                  </a:lnTo>
                  <a:cubicBezTo>
                    <a:pt x="12977" y="71636"/>
                    <a:pt x="11833" y="65148"/>
                    <a:pt x="12019" y="58630"/>
                  </a:cubicBezTo>
                  <a:lnTo>
                    <a:pt x="569" y="54462"/>
                  </a:lnTo>
                  <a:lnTo>
                    <a:pt x="2259" y="44876"/>
                  </a:lnTo>
                  <a:lnTo>
                    <a:pt x="14444" y="44876"/>
                  </a:lnTo>
                  <a:cubicBezTo>
                    <a:pt x="16499" y="38688"/>
                    <a:pt x="19792" y="32983"/>
                    <a:pt x="24125" y="28109"/>
                  </a:cubicBezTo>
                  <a:lnTo>
                    <a:pt x="18032" y="17557"/>
                  </a:lnTo>
                  <a:lnTo>
                    <a:pt x="25489" y="11299"/>
                  </a:lnTo>
                  <a:lnTo>
                    <a:pt x="34823" y="19132"/>
                  </a:lnTo>
                  <a:cubicBezTo>
                    <a:pt x="40375" y="15712"/>
                    <a:pt x="46565" y="13459"/>
                    <a:pt x="53017" y="12510"/>
                  </a:cubicBezTo>
                  <a:lnTo>
                    <a:pt x="55132" y="510"/>
                  </a:lnTo>
                  <a:lnTo>
                    <a:pt x="64867" y="510"/>
                  </a:lnTo>
                  <a:lnTo>
                    <a:pt x="66982" y="12510"/>
                  </a:lnTo>
                  <a:cubicBezTo>
                    <a:pt x="73434" y="13459"/>
                    <a:pt x="79624" y="15712"/>
                    <a:pt x="85176" y="19132"/>
                  </a:cubicBezTo>
                  <a:close/>
                </a:path>
              </a:pathLst>
            </a:custGeom>
            <a:solidFill>
              <a:srgbClr val="B36413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45077" name="Shape 597"/>
            <p:cNvSpPr txBox="1">
              <a:spLocks noChangeArrowheads="1"/>
            </p:cNvSpPr>
            <p:nvPr/>
          </p:nvSpPr>
          <p:spPr bwMode="auto">
            <a:xfrm>
              <a:off x="4164891" y="2935907"/>
              <a:ext cx="1667964" cy="1433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30475" tIns="30475" rIns="30475" bIns="30475" anchor="ctr"/>
            <a:lstStyle/>
            <a:p>
              <a:pPr algn="ctr" latinLnBrk="0">
                <a:lnSpc>
                  <a:spcPct val="90000"/>
                </a:lnSpc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로봇</a:t>
              </a:r>
              <a:r>
                <a:rPr lang="en-US" altLang="ko-KR" sz="24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/</a:t>
              </a:r>
              <a:r>
                <a:rPr lang="en-US" sz="24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비전 </a:t>
              </a:r>
            </a:p>
            <a:p>
              <a:pPr algn="ctr" latinLnBrk="0">
                <a:lnSpc>
                  <a:spcPct val="90000"/>
                </a:lnSpc>
                <a:spcBef>
                  <a:spcPts val="838"/>
                </a:spcBef>
                <a:spcAft>
                  <a:spcPts val="838"/>
                </a:spcAft>
                <a:buSzPct val="25000"/>
              </a:pPr>
              <a:r>
                <a:rPr lang="en-US" sz="24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전문</a:t>
              </a:r>
              <a:r>
                <a:rPr lang="ko-KR" altLang="en-US" sz="24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가로 팀 구성</a:t>
              </a:r>
              <a:r>
                <a:rPr lang="en-US" sz="24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  </a:t>
              </a:r>
            </a:p>
          </p:txBody>
        </p:sp>
        <p:sp>
          <p:nvSpPr>
            <p:cNvPr id="45078" name="Shape 598"/>
            <p:cNvSpPr>
              <a:spLocks/>
            </p:cNvSpPr>
            <p:nvPr/>
          </p:nvSpPr>
          <p:spPr bwMode="auto">
            <a:xfrm>
              <a:off x="1980975" y="1623070"/>
              <a:ext cx="2028838" cy="2028838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89789" y="30392"/>
                </a:cxn>
                <a:cxn ang="0">
                  <a:pos x="107493" y="25057"/>
                </a:cxn>
                <a:cxn ang="0">
                  <a:pos x="114008" y="36340"/>
                </a:cxn>
                <a:cxn ang="0">
                  <a:pos x="100535" y="49004"/>
                </a:cxn>
                <a:cxn ang="0">
                  <a:pos x="100535" y="70995"/>
                </a:cxn>
                <a:cxn ang="0">
                  <a:pos x="114008" y="83659"/>
                </a:cxn>
                <a:cxn ang="0">
                  <a:pos x="107493" y="94942"/>
                </a:cxn>
                <a:cxn ang="0">
                  <a:pos x="89789" y="89607"/>
                </a:cxn>
                <a:cxn ang="0">
                  <a:pos x="89789" y="89607"/>
                </a:cxn>
                <a:cxn ang="0">
                  <a:pos x="70745" y="100602"/>
                </a:cxn>
                <a:cxn ang="0">
                  <a:pos x="66514" y="118602"/>
                </a:cxn>
                <a:cxn ang="0">
                  <a:pos x="53485" y="118602"/>
                </a:cxn>
                <a:cxn ang="0">
                  <a:pos x="49254" y="100602"/>
                </a:cxn>
                <a:cxn ang="0">
                  <a:pos x="49254" y="100602"/>
                </a:cxn>
                <a:cxn ang="0">
                  <a:pos x="30210" y="89607"/>
                </a:cxn>
                <a:cxn ang="0">
                  <a:pos x="12506" y="94942"/>
                </a:cxn>
                <a:cxn ang="0">
                  <a:pos x="5991" y="83659"/>
                </a:cxn>
                <a:cxn ang="0">
                  <a:pos x="19464" y="70995"/>
                </a:cxn>
                <a:cxn ang="0">
                  <a:pos x="19464" y="70995"/>
                </a:cxn>
                <a:cxn ang="0">
                  <a:pos x="19464" y="49004"/>
                </a:cxn>
                <a:cxn ang="0">
                  <a:pos x="5991" y="36340"/>
                </a:cxn>
                <a:cxn ang="0">
                  <a:pos x="12506" y="25057"/>
                </a:cxn>
                <a:cxn ang="0">
                  <a:pos x="30210" y="30392"/>
                </a:cxn>
                <a:cxn ang="0">
                  <a:pos x="30210" y="30392"/>
                </a:cxn>
                <a:cxn ang="0">
                  <a:pos x="49254" y="19397"/>
                </a:cxn>
                <a:cxn ang="0">
                  <a:pos x="53485" y="1397"/>
                </a:cxn>
                <a:cxn ang="0">
                  <a:pos x="66514" y="1397"/>
                </a:cxn>
                <a:cxn ang="0">
                  <a:pos x="70745" y="19397"/>
                </a:cxn>
                <a:cxn ang="0">
                  <a:pos x="70745" y="19397"/>
                </a:cxn>
                <a:cxn ang="0">
                  <a:pos x="89789" y="30392"/>
                </a:cxn>
              </a:cxnLst>
              <a:rect l="T0" t="T1" r="T2" b="T3"/>
              <a:pathLst>
                <a:path w="120000" h="120000" extrusionOk="0">
                  <a:moveTo>
                    <a:pt x="89789" y="30392"/>
                  </a:moveTo>
                  <a:lnTo>
                    <a:pt x="107493" y="25057"/>
                  </a:lnTo>
                  <a:lnTo>
                    <a:pt x="114008" y="36340"/>
                  </a:lnTo>
                  <a:lnTo>
                    <a:pt x="100535" y="49004"/>
                  </a:lnTo>
                  <a:cubicBezTo>
                    <a:pt x="102488" y="56204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3" y="94942"/>
                  </a:lnTo>
                  <a:lnTo>
                    <a:pt x="89789" y="89607"/>
                  </a:lnTo>
                  <a:cubicBezTo>
                    <a:pt x="84530" y="94898"/>
                    <a:pt x="77957" y="98693"/>
                    <a:pt x="70745" y="100602"/>
                  </a:cubicBezTo>
                  <a:lnTo>
                    <a:pt x="66514" y="118602"/>
                  </a:lnTo>
                  <a:lnTo>
                    <a:pt x="53485" y="118602"/>
                  </a:lnTo>
                  <a:lnTo>
                    <a:pt x="49254" y="100602"/>
                  </a:lnTo>
                  <a:cubicBezTo>
                    <a:pt x="42042" y="98693"/>
                    <a:pt x="35469" y="94898"/>
                    <a:pt x="30210" y="89607"/>
                  </a:cubicBezTo>
                  <a:lnTo>
                    <a:pt x="12506" y="94942"/>
                  </a:lnTo>
                  <a:lnTo>
                    <a:pt x="5991" y="83659"/>
                  </a:lnTo>
                  <a:lnTo>
                    <a:pt x="19464" y="70995"/>
                  </a:lnTo>
                  <a:cubicBezTo>
                    <a:pt x="17511" y="63795"/>
                    <a:pt x="17511" y="56204"/>
                    <a:pt x="19464" y="49004"/>
                  </a:cubicBezTo>
                  <a:lnTo>
                    <a:pt x="5991" y="36340"/>
                  </a:lnTo>
                  <a:lnTo>
                    <a:pt x="12506" y="25057"/>
                  </a:lnTo>
                  <a:lnTo>
                    <a:pt x="30210" y="30392"/>
                  </a:lnTo>
                  <a:cubicBezTo>
                    <a:pt x="35469" y="25101"/>
                    <a:pt x="42042" y="21306"/>
                    <a:pt x="49254" y="19397"/>
                  </a:cubicBezTo>
                  <a:lnTo>
                    <a:pt x="53485" y="1397"/>
                  </a:lnTo>
                  <a:lnTo>
                    <a:pt x="66514" y="1397"/>
                  </a:lnTo>
                  <a:lnTo>
                    <a:pt x="70745" y="19397"/>
                  </a:lnTo>
                  <a:cubicBezTo>
                    <a:pt x="77957" y="21306"/>
                    <a:pt x="84530" y="25101"/>
                    <a:pt x="89789" y="30392"/>
                  </a:cubicBezTo>
                  <a:close/>
                </a:path>
              </a:pathLst>
            </a:custGeom>
            <a:solidFill>
              <a:srgbClr val="F0A070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45079" name="Shape 599"/>
            <p:cNvSpPr txBox="1">
              <a:spLocks noChangeArrowheads="1"/>
            </p:cNvSpPr>
            <p:nvPr/>
          </p:nvSpPr>
          <p:spPr bwMode="auto">
            <a:xfrm>
              <a:off x="2303035" y="2136924"/>
              <a:ext cx="1196012" cy="10011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4125" tIns="24125" rIns="24125" bIns="24125" anchor="ctr"/>
            <a:lstStyle/>
            <a:p>
              <a:pPr algn="ctr" latinLnBrk="0">
                <a:lnSpc>
                  <a:spcPct val="90000"/>
                </a:lnSpc>
                <a:spcAft>
                  <a:spcPts val="663"/>
                </a:spcAft>
                <a:buSzPct val="25000"/>
              </a:pPr>
              <a:r>
                <a:rPr lang="en-US" sz="19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오로카</a:t>
              </a:r>
              <a:r>
                <a:rPr lang="ko-KR" altLang="en-US" sz="19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커뮤니티</a:t>
              </a:r>
              <a:endParaRPr lang="en-US" sz="190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45080" name="Shape 600"/>
            <p:cNvSpPr>
              <a:spLocks/>
            </p:cNvSpPr>
            <p:nvPr/>
          </p:nvSpPr>
          <p:spPr bwMode="auto">
            <a:xfrm rot="-900000">
              <a:off x="3117332" y="223378"/>
              <a:ext cx="1987847" cy="1987847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89789" y="30392"/>
                </a:cxn>
                <a:cxn ang="0">
                  <a:pos x="107493" y="25057"/>
                </a:cxn>
                <a:cxn ang="0">
                  <a:pos x="114008" y="36340"/>
                </a:cxn>
                <a:cxn ang="0">
                  <a:pos x="100535" y="49004"/>
                </a:cxn>
                <a:cxn ang="0">
                  <a:pos x="100535" y="70995"/>
                </a:cxn>
                <a:cxn ang="0">
                  <a:pos x="114008" y="83659"/>
                </a:cxn>
                <a:cxn ang="0">
                  <a:pos x="107493" y="94942"/>
                </a:cxn>
                <a:cxn ang="0">
                  <a:pos x="89789" y="89607"/>
                </a:cxn>
                <a:cxn ang="0">
                  <a:pos x="89789" y="89607"/>
                </a:cxn>
                <a:cxn ang="0">
                  <a:pos x="70745" y="100602"/>
                </a:cxn>
                <a:cxn ang="0">
                  <a:pos x="66514" y="118602"/>
                </a:cxn>
                <a:cxn ang="0">
                  <a:pos x="53485" y="118602"/>
                </a:cxn>
                <a:cxn ang="0">
                  <a:pos x="49254" y="100602"/>
                </a:cxn>
                <a:cxn ang="0">
                  <a:pos x="49254" y="100602"/>
                </a:cxn>
                <a:cxn ang="0">
                  <a:pos x="30210" y="89607"/>
                </a:cxn>
                <a:cxn ang="0">
                  <a:pos x="12506" y="94942"/>
                </a:cxn>
                <a:cxn ang="0">
                  <a:pos x="5991" y="83659"/>
                </a:cxn>
                <a:cxn ang="0">
                  <a:pos x="19464" y="70995"/>
                </a:cxn>
                <a:cxn ang="0">
                  <a:pos x="19464" y="70995"/>
                </a:cxn>
                <a:cxn ang="0">
                  <a:pos x="19464" y="49004"/>
                </a:cxn>
                <a:cxn ang="0">
                  <a:pos x="5991" y="36340"/>
                </a:cxn>
                <a:cxn ang="0">
                  <a:pos x="12506" y="25057"/>
                </a:cxn>
                <a:cxn ang="0">
                  <a:pos x="30210" y="30392"/>
                </a:cxn>
                <a:cxn ang="0">
                  <a:pos x="30210" y="30392"/>
                </a:cxn>
                <a:cxn ang="0">
                  <a:pos x="49254" y="19397"/>
                </a:cxn>
                <a:cxn ang="0">
                  <a:pos x="53485" y="1397"/>
                </a:cxn>
                <a:cxn ang="0">
                  <a:pos x="66514" y="1397"/>
                </a:cxn>
                <a:cxn ang="0">
                  <a:pos x="70745" y="19397"/>
                </a:cxn>
                <a:cxn ang="0">
                  <a:pos x="70745" y="19397"/>
                </a:cxn>
                <a:cxn ang="0">
                  <a:pos x="89789" y="30392"/>
                </a:cxn>
              </a:cxnLst>
              <a:rect l="T0" t="T1" r="T2" b="T3"/>
              <a:pathLst>
                <a:path w="120000" h="120000" extrusionOk="0">
                  <a:moveTo>
                    <a:pt x="89789" y="30392"/>
                  </a:moveTo>
                  <a:lnTo>
                    <a:pt x="107493" y="25057"/>
                  </a:lnTo>
                  <a:lnTo>
                    <a:pt x="114008" y="36340"/>
                  </a:lnTo>
                  <a:lnTo>
                    <a:pt x="100535" y="49004"/>
                  </a:lnTo>
                  <a:cubicBezTo>
                    <a:pt x="102488" y="56204"/>
                    <a:pt x="102488" y="63795"/>
                    <a:pt x="100535" y="70995"/>
                  </a:cubicBezTo>
                  <a:lnTo>
                    <a:pt x="114008" y="83659"/>
                  </a:lnTo>
                  <a:lnTo>
                    <a:pt x="107493" y="94942"/>
                  </a:lnTo>
                  <a:lnTo>
                    <a:pt x="89789" y="89607"/>
                  </a:lnTo>
                  <a:cubicBezTo>
                    <a:pt x="84530" y="94898"/>
                    <a:pt x="77957" y="98693"/>
                    <a:pt x="70745" y="100602"/>
                  </a:cubicBezTo>
                  <a:lnTo>
                    <a:pt x="66514" y="118602"/>
                  </a:lnTo>
                  <a:lnTo>
                    <a:pt x="53485" y="118602"/>
                  </a:lnTo>
                  <a:lnTo>
                    <a:pt x="49254" y="100602"/>
                  </a:lnTo>
                  <a:cubicBezTo>
                    <a:pt x="42042" y="98693"/>
                    <a:pt x="35469" y="94898"/>
                    <a:pt x="30210" y="89607"/>
                  </a:cubicBezTo>
                  <a:lnTo>
                    <a:pt x="12506" y="94942"/>
                  </a:lnTo>
                  <a:lnTo>
                    <a:pt x="5991" y="83659"/>
                  </a:lnTo>
                  <a:lnTo>
                    <a:pt x="19464" y="70995"/>
                  </a:lnTo>
                  <a:cubicBezTo>
                    <a:pt x="17511" y="63795"/>
                    <a:pt x="17511" y="56204"/>
                    <a:pt x="19464" y="49004"/>
                  </a:cubicBezTo>
                  <a:lnTo>
                    <a:pt x="5991" y="36340"/>
                  </a:lnTo>
                  <a:lnTo>
                    <a:pt x="12506" y="25057"/>
                  </a:lnTo>
                  <a:lnTo>
                    <a:pt x="30210" y="30392"/>
                  </a:lnTo>
                  <a:cubicBezTo>
                    <a:pt x="35469" y="25101"/>
                    <a:pt x="42042" y="21306"/>
                    <a:pt x="49254" y="19397"/>
                  </a:cubicBezTo>
                  <a:lnTo>
                    <a:pt x="53485" y="1397"/>
                  </a:lnTo>
                  <a:lnTo>
                    <a:pt x="66514" y="1397"/>
                  </a:lnTo>
                  <a:lnTo>
                    <a:pt x="70745" y="19397"/>
                  </a:lnTo>
                  <a:cubicBezTo>
                    <a:pt x="77957" y="21306"/>
                    <a:pt x="84530" y="25101"/>
                    <a:pt x="89789" y="30392"/>
                  </a:cubicBezTo>
                  <a:close/>
                </a:path>
              </a:pathLst>
            </a:custGeom>
            <a:solidFill>
              <a:srgbClr val="F0A070"/>
            </a:solidFill>
            <a:ln w="3810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45081" name="Shape 601"/>
            <p:cNvSpPr txBox="1">
              <a:spLocks noChangeArrowheads="1"/>
            </p:cNvSpPr>
            <p:nvPr/>
          </p:nvSpPr>
          <p:spPr bwMode="auto">
            <a:xfrm>
              <a:off x="3553326" y="659372"/>
              <a:ext cx="1115860" cy="11158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24125" tIns="24125" rIns="24125" bIns="24125" anchor="ctr"/>
            <a:lstStyle/>
            <a:p>
              <a:pPr algn="ctr" latinLnBrk="0">
                <a:lnSpc>
                  <a:spcPct val="90000"/>
                </a:lnSpc>
                <a:spcAft>
                  <a:spcPts val="663"/>
                </a:spcAft>
                <a:buSzPct val="25000"/>
              </a:pPr>
              <a:r>
                <a:rPr lang="en-US" sz="1900">
                  <a:solidFill>
                    <a:srgbClr val="FFFFFF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외부 업계 전문가</a:t>
              </a:r>
            </a:p>
          </p:txBody>
        </p:sp>
        <p:sp>
          <p:nvSpPr>
            <p:cNvPr id="45082" name="Shape 602"/>
            <p:cNvSpPr>
              <a:spLocks/>
            </p:cNvSpPr>
            <p:nvPr/>
          </p:nvSpPr>
          <p:spPr bwMode="auto">
            <a:xfrm>
              <a:off x="3399296" y="1855918"/>
              <a:ext cx="3570755" cy="3570755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53857" y="4086"/>
                </a:cxn>
                <a:cxn ang="0">
                  <a:pos x="53857" y="4086"/>
                </a:cxn>
                <a:cxn ang="0">
                  <a:pos x="110165" y="34555"/>
                </a:cxn>
                <a:cxn ang="0">
                  <a:pos x="101485" y="97986"/>
                </a:cxn>
                <a:cxn ang="0">
                  <a:pos x="104025" y="100731"/>
                </a:cxn>
                <a:cxn ang="0">
                  <a:pos x="96298" y="99216"/>
                </a:cxn>
                <a:cxn ang="0">
                  <a:pos x="95110" y="91098"/>
                </a:cxn>
                <a:cxn ang="0">
                  <a:pos x="97650" y="93843"/>
                </a:cxn>
                <a:cxn ang="0">
                  <a:pos x="97650" y="93843"/>
                </a:cxn>
                <a:cxn ang="0">
                  <a:pos x="105043" y="36891"/>
                </a:cxn>
                <a:cxn ang="0">
                  <a:pos x="54471" y="9677"/>
                </a:cxn>
                <a:cxn ang="0">
                  <a:pos x="53857" y="4086"/>
                </a:cxn>
              </a:cxnLst>
              <a:rect l="T0" t="T1" r="T2" b="T3"/>
              <a:pathLst>
                <a:path w="120000" h="120000" extrusionOk="0">
                  <a:moveTo>
                    <a:pt x="53857" y="4086"/>
                  </a:moveTo>
                  <a:lnTo>
                    <a:pt x="53857" y="4086"/>
                  </a:lnTo>
                  <a:cubicBezTo>
                    <a:pt x="77139" y="1529"/>
                    <a:pt x="99570" y="13666"/>
                    <a:pt x="110165" y="34555"/>
                  </a:cubicBezTo>
                  <a:cubicBezTo>
                    <a:pt x="120760" y="55444"/>
                    <a:pt x="117302" y="80712"/>
                    <a:pt x="101485" y="97986"/>
                  </a:cubicBezTo>
                  <a:lnTo>
                    <a:pt x="104025" y="100731"/>
                  </a:lnTo>
                  <a:lnTo>
                    <a:pt x="96298" y="99216"/>
                  </a:lnTo>
                  <a:lnTo>
                    <a:pt x="95110" y="91098"/>
                  </a:lnTo>
                  <a:lnTo>
                    <a:pt x="97650" y="93843"/>
                  </a:lnTo>
                  <a:cubicBezTo>
                    <a:pt x="111685" y="78229"/>
                    <a:pt x="114626" y="55572"/>
                    <a:pt x="105043" y="36891"/>
                  </a:cubicBezTo>
                  <a:cubicBezTo>
                    <a:pt x="95460" y="18211"/>
                    <a:pt x="75341" y="7385"/>
                    <a:pt x="54471" y="9677"/>
                  </a:cubicBezTo>
                  <a:lnTo>
                    <a:pt x="53857" y="4086"/>
                  </a:lnTo>
                  <a:close/>
                </a:path>
              </a:pathLst>
            </a:custGeom>
            <a:solidFill>
              <a:srgbClr val="EA8319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45083" name="Shape 603"/>
            <p:cNvSpPr>
              <a:spLocks/>
            </p:cNvSpPr>
            <p:nvPr/>
          </p:nvSpPr>
          <p:spPr bwMode="auto">
            <a:xfrm>
              <a:off x="1621671" y="1170398"/>
              <a:ext cx="2594377" cy="2594377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38834" y="9410"/>
                </a:cxn>
                <a:cxn ang="0">
                  <a:pos x="41822" y="16552"/>
                </a:cxn>
                <a:cxn ang="0">
                  <a:pos x="41822" y="16552"/>
                </a:cxn>
                <a:cxn ang="0">
                  <a:pos x="13054" y="63767"/>
                </a:cxn>
                <a:cxn ang="0">
                  <a:pos x="18064" y="62671"/>
                </a:cxn>
                <a:cxn ang="0">
                  <a:pos x="10211" y="70899"/>
                </a:cxn>
                <a:cxn ang="0">
                  <a:pos x="417" y="66534"/>
                </a:cxn>
                <a:cxn ang="0">
                  <a:pos x="5431" y="65436"/>
                </a:cxn>
                <a:cxn ang="0">
                  <a:pos x="5431" y="65436"/>
                </a:cxn>
                <a:cxn ang="0">
                  <a:pos x="38834" y="9410"/>
                </a:cxn>
              </a:cxnLst>
              <a:rect l="T0" t="T1" r="T2" b="T3"/>
              <a:pathLst>
                <a:path w="120000" h="120000" extrusionOk="0">
                  <a:moveTo>
                    <a:pt x="38834" y="9410"/>
                  </a:moveTo>
                  <a:lnTo>
                    <a:pt x="41822" y="16552"/>
                  </a:lnTo>
                  <a:cubicBezTo>
                    <a:pt x="23032" y="24414"/>
                    <a:pt x="11425" y="43464"/>
                    <a:pt x="13054" y="63767"/>
                  </a:cubicBezTo>
                  <a:lnTo>
                    <a:pt x="18064" y="62671"/>
                  </a:lnTo>
                  <a:lnTo>
                    <a:pt x="10211" y="70899"/>
                  </a:lnTo>
                  <a:lnTo>
                    <a:pt x="417" y="66534"/>
                  </a:lnTo>
                  <a:lnTo>
                    <a:pt x="5431" y="65436"/>
                  </a:lnTo>
                  <a:cubicBezTo>
                    <a:pt x="3041" y="41449"/>
                    <a:pt x="16596" y="18714"/>
                    <a:pt x="38834" y="9410"/>
                  </a:cubicBezTo>
                  <a:close/>
                </a:path>
              </a:pathLst>
            </a:custGeom>
            <a:solidFill>
              <a:srgbClr val="F4AE85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  <p:sp>
          <p:nvSpPr>
            <p:cNvPr id="45084" name="Shape 604"/>
            <p:cNvSpPr>
              <a:spLocks/>
            </p:cNvSpPr>
            <p:nvPr/>
          </p:nvSpPr>
          <p:spPr bwMode="auto">
            <a:xfrm>
              <a:off x="2657522" y="-215801"/>
              <a:ext cx="2797262" cy="2797262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>
                <a:cxn ang="0">
                  <a:pos x="4985" y="64680"/>
                </a:cxn>
                <a:cxn ang="0">
                  <a:pos x="4985" y="64680"/>
                </a:cxn>
                <a:cxn ang="0">
                  <a:pos x="19179" y="22822"/>
                </a:cxn>
                <a:cxn ang="0">
                  <a:pos x="16020" y="19255"/>
                </a:cxn>
                <a:cxn ang="0">
                  <a:pos x="25770" y="21357"/>
                </a:cxn>
                <a:cxn ang="0">
                  <a:pos x="27129" y="31797"/>
                </a:cxn>
                <a:cxn ang="0">
                  <a:pos x="23972" y="28233"/>
                </a:cxn>
                <a:cxn ang="0">
                  <a:pos x="23972" y="28233"/>
                </a:cxn>
                <a:cxn ang="0">
                  <a:pos x="12140" y="64071"/>
                </a:cxn>
                <a:cxn ang="0">
                  <a:pos x="4985" y="64680"/>
                </a:cxn>
              </a:cxnLst>
              <a:rect l="T0" t="T1" r="T2" b="T3"/>
              <a:pathLst>
                <a:path w="120000" h="120000" extrusionOk="0">
                  <a:moveTo>
                    <a:pt x="4985" y="64680"/>
                  </a:moveTo>
                  <a:lnTo>
                    <a:pt x="4985" y="64680"/>
                  </a:lnTo>
                  <a:cubicBezTo>
                    <a:pt x="3682" y="49360"/>
                    <a:pt x="8826" y="34190"/>
                    <a:pt x="19179" y="22822"/>
                  </a:cubicBezTo>
                  <a:lnTo>
                    <a:pt x="16020" y="19255"/>
                  </a:lnTo>
                  <a:lnTo>
                    <a:pt x="25770" y="21357"/>
                  </a:lnTo>
                  <a:lnTo>
                    <a:pt x="27129" y="31797"/>
                  </a:lnTo>
                  <a:lnTo>
                    <a:pt x="23972" y="28233"/>
                  </a:lnTo>
                  <a:cubicBezTo>
                    <a:pt x="15303" y="38064"/>
                    <a:pt x="11029" y="51011"/>
                    <a:pt x="12140" y="64071"/>
                  </a:cubicBezTo>
                  <a:lnTo>
                    <a:pt x="4985" y="64680"/>
                  </a:lnTo>
                  <a:close/>
                </a:path>
              </a:pathLst>
            </a:custGeom>
            <a:solidFill>
              <a:srgbClr val="F4AE85"/>
            </a:solidFill>
            <a:ln w="9525">
              <a:noFill/>
              <a:round/>
              <a:headEnd/>
              <a:tailEnd/>
            </a:ln>
          </p:spPr>
          <p:txBody>
            <a:bodyPr lIns="91425" tIns="91425" rIns="91425" bIns="91425" anchor="ctr"/>
            <a:lstStyle/>
            <a:p>
              <a:endParaRPr lang="ko-KR" altLang="en-US"/>
            </a:p>
          </p:txBody>
        </p:sp>
      </p:grpSp>
      <p:sp>
        <p:nvSpPr>
          <p:cNvPr id="45059" name="Shape 592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팀 소개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5060" name="Shape 59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5061" name="Shape 594"/>
          <p:cNvSpPr txBox="1">
            <a:spLocks noChangeArrowheads="1"/>
          </p:cNvSpPr>
          <p:nvPr/>
        </p:nvSpPr>
        <p:spPr bwMode="auto">
          <a:xfrm>
            <a:off x="0" y="928688"/>
            <a:ext cx="9144000" cy="175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기술개발 추진 체계</a:t>
            </a:r>
            <a:endParaRPr lang="en-US" sz="20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기구부 제작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/ </a:t>
            </a: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비전 </a:t>
            </a:r>
            <a:r>
              <a:rPr lang="en-US" altLang="ko-KR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/ </a:t>
            </a: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프로그래밍 전문 개발자로 </a:t>
            </a:r>
            <a:r>
              <a:rPr lang="ko-KR" altLang="en-US" sz="18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팀 </a:t>
            </a: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구성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외부 업계 전문가 자문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국내 최대 로봇  커뮤니티 오로카 전문가 활용</a:t>
            </a:r>
          </a:p>
        </p:txBody>
      </p:sp>
      <p:pic>
        <p:nvPicPr>
          <p:cNvPr id="45062" name="Shape 605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625" y="4929188"/>
            <a:ext cx="2000250" cy="150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3" name="Shape 608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9881" y="2818479"/>
            <a:ext cx="5794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5" name="Shape 611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71750" y="5500688"/>
            <a:ext cx="873125" cy="92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6" name="Shape 612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7293" y="3420124"/>
            <a:ext cx="1728286" cy="1399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7" name="그림 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39881" y="5236075"/>
            <a:ext cx="579438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8" name="그림 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39881" y="4393113"/>
            <a:ext cx="579438" cy="769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9" name="Picture 2"/>
          <p:cNvPicPr>
            <a:picLocks noChangeAspect="1" noChangeArrowheads="1"/>
          </p:cNvPicPr>
          <p:nvPr/>
        </p:nvPicPr>
        <p:blipFill>
          <a:blip r:embed="rId9"/>
          <a:srcRect l="50406" t="37633" b="31226"/>
          <a:stretch>
            <a:fillRect/>
          </a:stretch>
        </p:blipFill>
        <p:spPr bwMode="auto">
          <a:xfrm>
            <a:off x="6939881" y="3638468"/>
            <a:ext cx="588962" cy="69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70" name="Picture 3"/>
          <p:cNvPicPr>
            <a:picLocks noChangeAspect="1" noChangeArrowheads="1"/>
          </p:cNvPicPr>
          <p:nvPr/>
        </p:nvPicPr>
        <p:blipFill>
          <a:blip r:embed="rId10"/>
          <a:srcRect l="27168" t="35239" r="39088" b="32381"/>
          <a:stretch>
            <a:fillRect/>
          </a:stretch>
        </p:blipFill>
        <p:spPr bwMode="auto">
          <a:xfrm>
            <a:off x="5346783" y="2822573"/>
            <a:ext cx="56832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71" name="TextBox 3"/>
          <p:cNvSpPr txBox="1">
            <a:spLocks noChangeArrowheads="1"/>
          </p:cNvSpPr>
          <p:nvPr/>
        </p:nvSpPr>
        <p:spPr bwMode="auto">
          <a:xfrm>
            <a:off x="5886116" y="3033711"/>
            <a:ext cx="1225550" cy="484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패턴인식 및   영상처리</a:t>
            </a:r>
          </a:p>
        </p:txBody>
      </p:sp>
      <p:sp>
        <p:nvSpPr>
          <p:cNvPr id="45072" name="TextBox 25"/>
          <p:cNvSpPr txBox="1">
            <a:spLocks noChangeArrowheads="1"/>
          </p:cNvSpPr>
          <p:nvPr/>
        </p:nvSpPr>
        <p:spPr bwMode="auto">
          <a:xfrm>
            <a:off x="7682831" y="3722857"/>
            <a:ext cx="1316038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 및 </a:t>
            </a:r>
            <a:r>
              <a:rPr lang="en-US" altLang="ko-KR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firmware</a:t>
            </a: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개발</a:t>
            </a:r>
          </a:p>
        </p:txBody>
      </p:sp>
      <p:sp>
        <p:nvSpPr>
          <p:cNvPr id="45073" name="TextBox 4"/>
          <p:cNvSpPr txBox="1">
            <a:spLocks noChangeArrowheads="1"/>
          </p:cNvSpPr>
          <p:nvPr/>
        </p:nvSpPr>
        <p:spPr bwMode="auto">
          <a:xfrm>
            <a:off x="7682831" y="4613358"/>
            <a:ext cx="93503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기계설계 및 제작</a:t>
            </a:r>
          </a:p>
        </p:txBody>
      </p:sp>
      <p:sp>
        <p:nvSpPr>
          <p:cNvPr id="45074" name="TextBox 27"/>
          <p:cNvSpPr txBox="1">
            <a:spLocks noChangeArrowheads="1"/>
          </p:cNvSpPr>
          <p:nvPr/>
        </p:nvSpPr>
        <p:spPr bwMode="auto">
          <a:xfrm>
            <a:off x="7682832" y="5301163"/>
            <a:ext cx="1212516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기계설계 및 </a:t>
            </a:r>
            <a:r>
              <a:rPr lang="ko-KR" altLang="en-US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시뮬레이션</a:t>
            </a:r>
            <a:endParaRPr lang="ko-KR" altLang="en-US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5075" name="TextBox 28"/>
          <p:cNvSpPr txBox="1">
            <a:spLocks noChangeArrowheads="1"/>
          </p:cNvSpPr>
          <p:nvPr/>
        </p:nvSpPr>
        <p:spPr bwMode="auto">
          <a:xfrm>
            <a:off x="7682831" y="3020175"/>
            <a:ext cx="1362827" cy="439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컴퓨터 </a:t>
            </a:r>
            <a:r>
              <a:rPr lang="ko-KR" altLang="en-US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비젼</a:t>
            </a:r>
            <a:r>
              <a:rPr lang="en-US" altLang="ko-KR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및 </a:t>
            </a:r>
            <a:r>
              <a:rPr lang="ko-KR" altLang="en-US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계산기하학</a:t>
            </a:r>
            <a:endParaRPr lang="ko-KR" altLang="en-US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hape 618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기술 개발 역량</a:t>
            </a:r>
          </a:p>
        </p:txBody>
      </p:sp>
      <p:sp>
        <p:nvSpPr>
          <p:cNvPr id="46083" name="Shape 619"/>
          <p:cNvSpPr>
            <a:spLocks noChangeArrowheads="1"/>
          </p:cNvSpPr>
          <p:nvPr/>
        </p:nvSpPr>
        <p:spPr bwMode="auto">
          <a:xfrm>
            <a:off x="0" y="857250"/>
            <a:ext cx="9144000" cy="6000750"/>
          </a:xfrm>
          <a:prstGeom prst="rect">
            <a:avLst/>
          </a:prstGeom>
          <a:solidFill>
            <a:srgbClr val="0000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5" name="Korea Rescue Robot-3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0" y="966034"/>
            <a:ext cx="9144000" cy="514349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hape 145"/>
          <p:cNvSpPr>
            <a:spLocks noChangeArrowheads="1"/>
          </p:cNvSpPr>
          <p:nvPr/>
        </p:nvSpPr>
        <p:spPr bwMode="auto">
          <a:xfrm>
            <a:off x="8686800" y="5300663"/>
            <a:ext cx="457200" cy="88900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660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</a:t>
            </a:r>
          </a:p>
        </p:txBody>
      </p:sp>
      <p:grpSp>
        <p:nvGrpSpPr>
          <p:cNvPr id="18435" name="Shape 146"/>
          <p:cNvGrpSpPr>
            <a:grpSpLocks/>
          </p:cNvGrpSpPr>
          <p:nvPr/>
        </p:nvGrpSpPr>
        <p:grpSpPr bwMode="auto">
          <a:xfrm>
            <a:off x="569913" y="1557338"/>
            <a:ext cx="2057400" cy="2708275"/>
            <a:chOff x="6324600" y="1587511"/>
            <a:chExt cx="2057400" cy="2708434"/>
          </a:xfrm>
        </p:grpSpPr>
        <p:sp>
          <p:nvSpPr>
            <p:cNvPr id="18437" name="Shape 147"/>
            <p:cNvSpPr>
              <a:spLocks noChangeArrowheads="1"/>
            </p:cNvSpPr>
            <p:nvPr/>
          </p:nvSpPr>
          <p:spPr bwMode="auto">
            <a:xfrm>
              <a:off x="6324600" y="1953642"/>
              <a:ext cx="2057400" cy="2057400"/>
            </a:xfrm>
            <a:prstGeom prst="ellipse">
              <a:avLst/>
            </a:prstGeom>
            <a:solidFill>
              <a:srgbClr val="E36C09"/>
            </a:solidFill>
            <a:ln w="9525">
              <a:noFill/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      </a:t>
              </a:r>
            </a:p>
          </p:txBody>
        </p:sp>
        <p:sp>
          <p:nvSpPr>
            <p:cNvPr id="18438" name="Shape 148"/>
            <p:cNvSpPr txBox="1">
              <a:spLocks noChangeArrowheads="1"/>
            </p:cNvSpPr>
            <p:nvPr/>
          </p:nvSpPr>
          <p:spPr bwMode="auto">
            <a:xfrm>
              <a:off x="6721603" y="1587511"/>
              <a:ext cx="1219199" cy="2708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altLang="ko-KR" sz="17000" b="1">
                  <a:solidFill>
                    <a:srgbClr val="97480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1</a:t>
              </a:r>
            </a:p>
          </p:txBody>
        </p:sp>
        <p:sp>
          <p:nvSpPr>
            <p:cNvPr id="18439" name="Shape 149"/>
            <p:cNvSpPr txBox="1">
              <a:spLocks noChangeArrowheads="1"/>
            </p:cNvSpPr>
            <p:nvPr/>
          </p:nvSpPr>
          <p:spPr bwMode="auto">
            <a:xfrm>
              <a:off x="6411810" y="2674650"/>
              <a:ext cx="1931159" cy="665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 latinLnBrk="0">
                <a:lnSpc>
                  <a:spcPct val="80000"/>
                </a:lnSpc>
              </a:pPr>
              <a:endParaRPr lang="ko-KR" altLang="ko-KR" sz="2300" b="1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grpSp>
          <p:nvGrpSpPr>
            <p:cNvPr id="150" name="Shape 150"/>
            <p:cNvGrpSpPr>
              <a:grpSpLocks/>
            </p:cNvGrpSpPr>
            <p:nvPr/>
          </p:nvGrpSpPr>
          <p:grpSpPr bwMode="auto">
            <a:xfrm>
              <a:off x="6571081" y="2005823"/>
              <a:ext cx="1584960" cy="1292352"/>
              <a:chOff x="816864" y="1975104"/>
              <a:chExt cx="1584960" cy="1292352"/>
            </a:xfrm>
          </p:grpSpPr>
          <p:pic>
            <p:nvPicPr>
              <p:cNvPr id="18440" name="Shape 150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816864" y="1975104"/>
                <a:ext cx="1584960" cy="1292352"/>
              </a:xfrm>
              <a:prstGeom prst="rect">
                <a:avLst/>
              </a:prstGeom>
              <a:noFill/>
            </p:spPr>
          </p:pic>
          <p:sp>
            <p:nvSpPr>
              <p:cNvPr id="18441" name="Text Box 9"/>
              <p:cNvSpPr txBox="1">
                <a:spLocks noChangeArrowheads="1"/>
              </p:cNvSpPr>
              <p:nvPr/>
            </p:nvSpPr>
            <p:spPr bwMode="auto">
              <a:xfrm>
                <a:off x="1047605" y="2164349"/>
                <a:ext cx="1119683" cy="9159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algn="ctr" latinLnBrk="0">
                  <a:buSzPct val="25000"/>
                </a:pPr>
                <a:r>
                  <a:rPr lang="en-US" altLang="ko-KR" sz="1800">
                    <a:solidFill>
                      <a:srgbClr val="FFFFFF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       </a:t>
                </a:r>
              </a:p>
            </p:txBody>
          </p:sp>
        </p:grpSp>
      </p:grpSp>
      <p:sp>
        <p:nvSpPr>
          <p:cNvPr id="18436" name="Shape 151"/>
          <p:cNvSpPr txBox="1">
            <a:spLocks noChangeArrowheads="1"/>
          </p:cNvSpPr>
          <p:nvPr/>
        </p:nvSpPr>
        <p:spPr bwMode="auto">
          <a:xfrm>
            <a:off x="2900363" y="2492375"/>
            <a:ext cx="4695825" cy="89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4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Overview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hape 62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팀원 기술개발</a:t>
            </a: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경력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07" name="Shape 62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cxnSp>
        <p:nvCxnSpPr>
          <p:cNvPr id="47108" name="Shape 628"/>
          <p:cNvCxnSpPr>
            <a:cxnSpLocks noChangeShapeType="1"/>
          </p:cNvCxnSpPr>
          <p:nvPr/>
        </p:nvCxnSpPr>
        <p:spPr bwMode="auto">
          <a:xfrm rot="5400000">
            <a:off x="2713038" y="4714875"/>
            <a:ext cx="3573462" cy="1588"/>
          </a:xfrm>
          <a:prstGeom prst="straightConnector1">
            <a:avLst/>
          </a:prstGeom>
          <a:noFill/>
          <a:ln w="57150">
            <a:solidFill>
              <a:srgbClr val="C8C8C8"/>
            </a:solidFill>
            <a:prstDash val="lgDash"/>
            <a:round/>
            <a:headEnd/>
            <a:tailEnd/>
          </a:ln>
        </p:spPr>
      </p:cxnSp>
      <p:cxnSp>
        <p:nvCxnSpPr>
          <p:cNvPr id="47109" name="Shape 629"/>
          <p:cNvCxnSpPr>
            <a:cxnSpLocks noChangeShapeType="1"/>
          </p:cNvCxnSpPr>
          <p:nvPr/>
        </p:nvCxnSpPr>
        <p:spPr bwMode="auto">
          <a:xfrm>
            <a:off x="142875" y="2786063"/>
            <a:ext cx="8786813" cy="1587"/>
          </a:xfrm>
          <a:prstGeom prst="straightConnector1">
            <a:avLst/>
          </a:prstGeom>
          <a:noFill/>
          <a:ln w="57150">
            <a:solidFill>
              <a:srgbClr val="C8C8C8"/>
            </a:solidFill>
            <a:prstDash val="lgDash"/>
            <a:round/>
            <a:headEnd/>
            <a:tailEnd/>
          </a:ln>
        </p:spPr>
      </p:cxnSp>
      <p:cxnSp>
        <p:nvCxnSpPr>
          <p:cNvPr id="47110" name="Shape 630"/>
          <p:cNvCxnSpPr>
            <a:cxnSpLocks noChangeShapeType="1"/>
          </p:cNvCxnSpPr>
          <p:nvPr/>
        </p:nvCxnSpPr>
        <p:spPr bwMode="auto">
          <a:xfrm>
            <a:off x="142875" y="4786313"/>
            <a:ext cx="8786813" cy="1587"/>
          </a:xfrm>
          <a:prstGeom prst="straightConnector1">
            <a:avLst/>
          </a:prstGeom>
          <a:noFill/>
          <a:ln w="57150">
            <a:solidFill>
              <a:srgbClr val="C8C8C8"/>
            </a:solidFill>
            <a:prstDash val="lgDash"/>
            <a:round/>
            <a:headEnd/>
            <a:tailEnd/>
          </a:ln>
        </p:spPr>
      </p:cxnSp>
      <p:sp>
        <p:nvSpPr>
          <p:cNvPr id="47111" name="Shape 631"/>
          <p:cNvSpPr>
            <a:spLocks noChangeArrowheads="1"/>
          </p:cNvSpPr>
          <p:nvPr/>
        </p:nvSpPr>
        <p:spPr bwMode="auto">
          <a:xfrm>
            <a:off x="0" y="928688"/>
            <a:ext cx="2422525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구영모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소속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-  LIG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넥스원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 기술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영상처리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경력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패턴인식 전공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현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)LIG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넥스원 선임연구원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적외선센서  및 영상처리 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알고리즘 개발</a:t>
            </a:r>
          </a:p>
          <a:p>
            <a:pPr latinLnBrk="0"/>
            <a:endParaRPr lang="ko-KR" altLang="ko-KR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12" name="Shape 632"/>
          <p:cNvSpPr>
            <a:spLocks noChangeArrowheads="1"/>
          </p:cNvSpPr>
          <p:nvPr/>
        </p:nvSpPr>
        <p:spPr bwMode="auto">
          <a:xfrm>
            <a:off x="0" y="2928938"/>
            <a:ext cx="3173413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강태욱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소속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한국건설기술연구원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수석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)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 기술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비전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/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계산기하학</a:t>
            </a:r>
          </a:p>
          <a:p>
            <a:pPr latinLnBrk="0">
              <a:buSzPct val="25000"/>
            </a:pPr>
            <a:r>
              <a:rPr lang="ko-KR" altLang="en-US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경력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캐드엔진개발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국가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R&amp;D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메이커페어 참가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미디어아트 전시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전문서 저술 등</a:t>
            </a:r>
          </a:p>
          <a:p>
            <a:pPr latinLnBrk="0"/>
            <a:endParaRPr lang="ko-KR" altLang="ko-KR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13" name="Shape 634"/>
          <p:cNvSpPr>
            <a:spLocks noChangeArrowheads="1"/>
          </p:cNvSpPr>
          <p:nvPr/>
        </p:nvSpPr>
        <p:spPr bwMode="auto">
          <a:xfrm>
            <a:off x="0" y="4871313"/>
            <a:ext cx="3825875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이정민</a:t>
            </a:r>
            <a:endParaRPr lang="en-US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소속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-  </a:t>
            </a:r>
            <a:r>
              <a:rPr lang="ko-KR" altLang="en-US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강원대학교  </a:t>
            </a:r>
            <a:r>
              <a:rPr lang="ko-KR" altLang="en-US" sz="16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메카트로닉스공하과</a:t>
            </a:r>
            <a:endParaRPr lang="en-US" sz="16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기술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  <a:r>
              <a:rPr lang="ko-KR" altLang="en-US" sz="16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솔리드</a:t>
            </a:r>
            <a:r>
              <a:rPr lang="ko-KR" altLang="en-US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16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웍스</a:t>
            </a:r>
            <a:endParaRPr lang="en-US" sz="16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r>
              <a:rPr lang="en-US" sz="1600" b="1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경력</a:t>
            </a:r>
            <a:r>
              <a:rPr lang="en-US" sz="1600" b="1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</a:t>
            </a:r>
            <a:r>
              <a:rPr lang="ko-KR" altLang="en-US" sz="16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웨어러블</a:t>
            </a:r>
            <a:r>
              <a:rPr lang="ko-KR" altLang="en-US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1600" b="1" dirty="0" err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헤커톤</a:t>
            </a:r>
            <a:r>
              <a:rPr lang="ko-KR" altLang="en-US" sz="1600" b="1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참여</a:t>
            </a:r>
            <a:endParaRPr lang="en-US" altLang="ko-KR" sz="1600" b="1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SzPct val="25000"/>
            </a:pPr>
            <a:endParaRPr lang="en-US" sz="16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/>
            <a:endParaRPr lang="ko-KR" altLang="ko-KR" sz="1800" b="1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7114" name="Shape 635"/>
          <p:cNvSpPr>
            <a:spLocks noChangeArrowheads="1"/>
          </p:cNvSpPr>
          <p:nvPr/>
        </p:nvSpPr>
        <p:spPr bwMode="auto">
          <a:xfrm>
            <a:off x="4714875" y="4857750"/>
            <a:ext cx="4171950" cy="141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이준규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소속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-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성균관대 기계공학과 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 기술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3D CAD,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역학설계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경력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</a:t>
            </a:r>
          </a:p>
          <a:p>
            <a:pPr latinLnBrk="0">
              <a:buSzPct val="25000"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오로카 드론프로젝트</a:t>
            </a:r>
            <a:b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</a:b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서울대대학원 인턴</a:t>
            </a:r>
          </a:p>
          <a:p>
            <a:pPr latinLnBrk="0"/>
            <a:endParaRPr lang="ko-KR" altLang="ko-KR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638" name="Shape 638"/>
          <p:cNvPicPr preferRelativeResize="0">
            <a:picLocks noChangeAspect="1" noChangeArrowheads="1"/>
          </p:cNvPicPr>
          <p:nvPr/>
        </p:nvPicPr>
        <p:blipFill>
          <a:blip r:embed="rId3"/>
          <a:srcRect l="9550" r="24797" b="37276"/>
          <a:stretch>
            <a:fillRect/>
          </a:stretch>
        </p:blipFill>
        <p:spPr bwMode="auto">
          <a:xfrm>
            <a:off x="3071813" y="3357563"/>
            <a:ext cx="1397000" cy="1387475"/>
          </a:xfrm>
          <a:prstGeom prst="rect">
            <a:avLst/>
          </a:prstGeom>
          <a:noFill/>
          <a:ln w="9525">
            <a:solidFill>
              <a:srgbClr val="E36C09"/>
            </a:solidFill>
            <a:round/>
            <a:headEnd/>
            <a:tailEnd/>
          </a:ln>
        </p:spPr>
      </p:pic>
      <p:pic>
        <p:nvPicPr>
          <p:cNvPr id="639" name="Shape 639"/>
          <p:cNvPicPr preferRelativeResize="0">
            <a:picLocks noChangeAspect="1" noChangeArrowheads="1"/>
          </p:cNvPicPr>
          <p:nvPr/>
        </p:nvPicPr>
        <p:blipFill>
          <a:blip r:embed="rId4"/>
          <a:srcRect l="21555"/>
          <a:stretch>
            <a:fillRect/>
          </a:stretch>
        </p:blipFill>
        <p:spPr bwMode="auto">
          <a:xfrm>
            <a:off x="3214688" y="2868613"/>
            <a:ext cx="1247775" cy="989012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47117" name="Shape 640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13" y="3930650"/>
            <a:ext cx="1408112" cy="78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18" name="Shape 641"/>
          <p:cNvPicPr preferRelativeResize="0">
            <a:picLocks noChangeAspect="1" noChangeArrowheads="1"/>
          </p:cNvPicPr>
          <p:nvPr/>
        </p:nvPicPr>
        <p:blipFill>
          <a:blip r:embed="rId6"/>
          <a:srcRect r="11617"/>
          <a:stretch>
            <a:fillRect/>
          </a:stretch>
        </p:blipFill>
        <p:spPr bwMode="auto">
          <a:xfrm>
            <a:off x="1917700" y="4067175"/>
            <a:ext cx="1143000" cy="690563"/>
          </a:xfrm>
          <a:prstGeom prst="rect">
            <a:avLst/>
          </a:prstGeom>
          <a:noFill/>
          <a:ln w="9525">
            <a:solidFill>
              <a:srgbClr val="E36C09"/>
            </a:solidFill>
            <a:miter lim="800000"/>
            <a:headEnd/>
            <a:tailEnd/>
          </a:ln>
        </p:spPr>
      </p:pic>
      <p:grpSp>
        <p:nvGrpSpPr>
          <p:cNvPr id="47119" name="Shape 642"/>
          <p:cNvGrpSpPr>
            <a:grpSpLocks/>
          </p:cNvGrpSpPr>
          <p:nvPr/>
        </p:nvGrpSpPr>
        <p:grpSpPr bwMode="auto">
          <a:xfrm>
            <a:off x="5729288" y="1079500"/>
            <a:ext cx="3019425" cy="1509713"/>
            <a:chOff x="5004048" y="4203087"/>
            <a:chExt cx="3240360" cy="1620178"/>
          </a:xfrm>
        </p:grpSpPr>
        <p:pic>
          <p:nvPicPr>
            <p:cNvPr id="47134" name="Shape 643"/>
            <p:cNvPicPr preferRelativeResize="0"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04048" y="4203087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35" name="Shape 644"/>
            <p:cNvPicPr preferRelativeResize="0"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6084167" y="4203087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36" name="Shape 645"/>
            <p:cNvPicPr preferRelativeResize="0"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164288" y="4203087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37" name="Shape 646"/>
            <p:cNvPicPr preferRelativeResize="0"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004048" y="5013176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38" name="Shape 647"/>
            <p:cNvPicPr preferRelativeResize="0"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084167" y="5013176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139" name="Shape 648"/>
            <p:cNvPicPr preferRelativeResize="0"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164288" y="5013176"/>
              <a:ext cx="1080120" cy="8100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7120" name="Shape 649"/>
          <p:cNvGrpSpPr>
            <a:grpSpLocks/>
          </p:cNvGrpSpPr>
          <p:nvPr/>
        </p:nvGrpSpPr>
        <p:grpSpPr bwMode="auto">
          <a:xfrm>
            <a:off x="2708275" y="1068388"/>
            <a:ext cx="1736725" cy="1519237"/>
            <a:chOff x="5575299" y="1259183"/>
            <a:chExt cx="2806700" cy="2455567"/>
          </a:xfrm>
        </p:grpSpPr>
        <p:grpSp>
          <p:nvGrpSpPr>
            <p:cNvPr id="47128" name="Shape 650"/>
            <p:cNvGrpSpPr>
              <a:grpSpLocks/>
            </p:cNvGrpSpPr>
            <p:nvPr/>
          </p:nvGrpSpPr>
          <p:grpSpPr bwMode="auto">
            <a:xfrm>
              <a:off x="5575299" y="1284286"/>
              <a:ext cx="2806700" cy="2430463"/>
              <a:chOff x="3511" y="989"/>
              <a:chExt cx="1768" cy="1531"/>
            </a:xfrm>
          </p:grpSpPr>
          <p:pic>
            <p:nvPicPr>
              <p:cNvPr id="47131" name="Shape 651"/>
              <p:cNvPicPr preferRelativeResize="0"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3511" y="989"/>
                <a:ext cx="1768" cy="15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7132" name="Shape 652"/>
              <p:cNvCxnSpPr>
                <a:cxnSpLocks noChangeShapeType="1"/>
              </p:cNvCxnSpPr>
              <p:nvPr/>
            </p:nvCxnSpPr>
            <p:spPr bwMode="auto">
              <a:xfrm>
                <a:off x="4649" y="1218"/>
                <a:ext cx="0" cy="114"/>
              </a:xfrm>
              <a:prstGeom prst="straightConnector1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lg" len="lg"/>
              </a:ln>
            </p:spPr>
          </p:cxnSp>
          <p:cxnSp>
            <p:nvCxnSpPr>
              <p:cNvPr id="47133" name="Shape 653"/>
              <p:cNvCxnSpPr>
                <a:cxnSpLocks noChangeShapeType="1"/>
              </p:cNvCxnSpPr>
              <p:nvPr/>
            </p:nvCxnSpPr>
            <p:spPr bwMode="auto">
              <a:xfrm rot="10800000">
                <a:off x="4395" y="1816"/>
                <a:ext cx="0" cy="180"/>
              </a:xfrm>
              <a:prstGeom prst="straightConnector1">
                <a:avLst/>
              </a:prstGeom>
              <a:noFill/>
              <a:ln w="31750">
                <a:solidFill>
                  <a:srgbClr val="FF0000"/>
                </a:solidFill>
                <a:round/>
                <a:headEnd/>
                <a:tailEnd type="triangle" w="lg" len="lg"/>
              </a:ln>
            </p:spPr>
          </p:cxnSp>
        </p:grpSp>
        <p:sp>
          <p:nvSpPr>
            <p:cNvPr id="47129" name="Shape 654"/>
            <p:cNvSpPr txBox="1">
              <a:spLocks noChangeArrowheads="1"/>
            </p:cNvSpPr>
            <p:nvPr/>
          </p:nvSpPr>
          <p:spPr bwMode="auto">
            <a:xfrm>
              <a:off x="6804247" y="1259183"/>
              <a:ext cx="1368151" cy="33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latinLnBrk="0">
                <a:buSzPct val="25000"/>
              </a:pPr>
              <a:r>
                <a:rPr lang="en-US" altLang="ko-KR" sz="900" b="1">
                  <a:solidFill>
                    <a:srgbClr val="FF0000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Bumblebee2</a:t>
              </a:r>
            </a:p>
          </p:txBody>
        </p:sp>
        <p:sp>
          <p:nvSpPr>
            <p:cNvPr id="47130" name="Shape 655"/>
            <p:cNvSpPr txBox="1">
              <a:spLocks noChangeArrowheads="1"/>
            </p:cNvSpPr>
            <p:nvPr/>
          </p:nvSpPr>
          <p:spPr bwMode="auto">
            <a:xfrm>
              <a:off x="6516241" y="2852936"/>
              <a:ext cx="936080" cy="333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 latinLnBrk="0">
                <a:buSzPct val="25000"/>
              </a:pPr>
              <a:r>
                <a:rPr lang="en-US" altLang="ko-KR" sz="900" b="1">
                  <a:solidFill>
                    <a:srgbClr val="FF0000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SR4000</a:t>
              </a:r>
            </a:p>
          </p:txBody>
        </p:sp>
      </p:grpSp>
      <p:pic>
        <p:nvPicPr>
          <p:cNvPr id="47121" name="Shape 656"/>
          <p:cNvPicPr preferRelativeResize="0"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4222750" y="1084263"/>
            <a:ext cx="1724025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2" name="Shape 657"/>
          <p:cNvPicPr preferRelativeResize="0"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686550" y="5834063"/>
            <a:ext cx="2457450" cy="741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3" name="Shape 658"/>
          <p:cNvPicPr preferRelativeResize="0"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896225" y="5859463"/>
            <a:ext cx="1247775" cy="96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4" name="Shape 659"/>
          <p:cNvPicPr preferRelativeResize="0"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480300" y="5054600"/>
            <a:ext cx="1579563" cy="116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25" name="그림 1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2674938" y="5543550"/>
            <a:ext cx="1566862" cy="88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26" name="Shape 830"/>
          <p:cNvSpPr>
            <a:spLocks noChangeArrowheads="1"/>
          </p:cNvSpPr>
          <p:nvPr/>
        </p:nvSpPr>
        <p:spPr bwMode="auto">
          <a:xfrm>
            <a:off x="4643438" y="2928938"/>
            <a:ext cx="4171950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8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변규영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소속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-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스팀메이커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(SteamMaker)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대표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 기술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운동 로봇 및  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                         지능 로봇 개발 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                         교육용 드론 제작 판매 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경력 </a:t>
            </a:r>
            <a:r>
              <a:rPr lang="en-US" altLang="ko-KR" sz="16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–   </a:t>
            </a: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운동 로봇 및  감성로봇 제작 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               크라우드 기반 지능로봇 과제 참여  </a:t>
            </a:r>
          </a:p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16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           </a:t>
            </a:r>
          </a:p>
          <a:p>
            <a:pPr latinLnBrk="0">
              <a:buClr>
                <a:srgbClr val="000000"/>
              </a:buClr>
              <a:buFont typeface="Arial" pitchFamily="34" charset="0"/>
              <a:buNone/>
            </a:pPr>
            <a:endParaRPr lang="ko-KR" altLang="ko-KR" sz="1800" b="1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47127" name="Shape 856"/>
          <p:cNvPicPr preferRelativeResize="0"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961396" y="3484897"/>
            <a:ext cx="1143000" cy="93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hape 665"/>
          <p:cNvSpPr>
            <a:spLocks noChangeArrowheads="1"/>
          </p:cNvSpPr>
          <p:nvPr/>
        </p:nvSpPr>
        <p:spPr bwMode="auto">
          <a:xfrm>
            <a:off x="8686800" y="5284788"/>
            <a:ext cx="457200" cy="9683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660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</a:t>
            </a:r>
          </a:p>
        </p:txBody>
      </p:sp>
      <p:sp>
        <p:nvSpPr>
          <p:cNvPr id="48131" name="Shape 666"/>
          <p:cNvSpPr>
            <a:spLocks noChangeArrowheads="1"/>
          </p:cNvSpPr>
          <p:nvPr/>
        </p:nvSpPr>
        <p:spPr bwMode="auto">
          <a:xfrm>
            <a:off x="762000" y="1946275"/>
            <a:ext cx="2057400" cy="2057400"/>
          </a:xfrm>
          <a:prstGeom prst="ellipse">
            <a:avLst/>
          </a:pr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  </a:t>
            </a:r>
          </a:p>
        </p:txBody>
      </p:sp>
      <p:sp>
        <p:nvSpPr>
          <p:cNvPr id="48132" name="Shape 667"/>
          <p:cNvSpPr txBox="1">
            <a:spLocks noChangeArrowheads="1"/>
          </p:cNvSpPr>
          <p:nvPr/>
        </p:nvSpPr>
        <p:spPr bwMode="auto">
          <a:xfrm>
            <a:off x="1120775" y="1557338"/>
            <a:ext cx="12192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17000" b="1">
                <a:solidFill>
                  <a:srgbClr val="FFFFFF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3</a:t>
            </a:r>
          </a:p>
        </p:txBody>
      </p:sp>
      <p:grpSp>
        <p:nvGrpSpPr>
          <p:cNvPr id="668" name="Shape 668"/>
          <p:cNvGrpSpPr>
            <a:grpSpLocks/>
          </p:cNvGrpSpPr>
          <p:nvPr/>
        </p:nvGrpSpPr>
        <p:grpSpPr bwMode="auto">
          <a:xfrm>
            <a:off x="1006475" y="1993900"/>
            <a:ext cx="1584325" cy="1292225"/>
            <a:chOff x="634" y="1256"/>
            <a:chExt cx="998" cy="814"/>
          </a:xfrm>
        </p:grpSpPr>
        <p:pic>
          <p:nvPicPr>
            <p:cNvPr id="48133" name="Shape 668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34" y="1256"/>
              <a:ext cx="998" cy="814"/>
            </a:xfrm>
            <a:prstGeom prst="rect">
              <a:avLst/>
            </a:prstGeom>
            <a:noFill/>
          </p:spPr>
        </p:pic>
        <p:sp>
          <p:nvSpPr>
            <p:cNvPr id="48134" name="Text Box 6"/>
            <p:cNvSpPr txBox="1">
              <a:spLocks noChangeArrowheads="1"/>
            </p:cNvSpPr>
            <p:nvPr/>
          </p:nvSpPr>
          <p:spPr bwMode="auto">
            <a:xfrm>
              <a:off x="781" y="1375"/>
              <a:ext cx="70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</a:t>
              </a:r>
            </a:p>
          </p:txBody>
        </p:sp>
      </p:grpSp>
      <p:sp>
        <p:nvSpPr>
          <p:cNvPr id="48136" name="Shape 669"/>
          <p:cNvSpPr txBox="1">
            <a:spLocks noChangeArrowheads="1"/>
          </p:cNvSpPr>
          <p:nvPr/>
        </p:nvSpPr>
        <p:spPr bwMode="auto">
          <a:xfrm>
            <a:off x="2900363" y="2492375"/>
            <a:ext cx="5919787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48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hape 675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결론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9155" name="Shape 67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9156" name="Shape 67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49157" name="Shape 678"/>
          <p:cNvSpPr txBox="1">
            <a:spLocks noChangeArrowheads="1"/>
          </p:cNvSpPr>
          <p:nvPr/>
        </p:nvSpPr>
        <p:spPr bwMode="auto">
          <a:xfrm>
            <a:off x="0" y="1014413"/>
            <a:ext cx="9144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영상처리기술을 활용한 자율주행 및 자율제어가 가능한 스마트 로봇</a:t>
            </a:r>
            <a:endParaRPr lang="en-US" altLang="ko-KR" sz="20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20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RF</a:t>
            </a:r>
            <a:r>
              <a:rPr lang="ko-KR" altLang="en-US" sz="20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조종기를 이용한 직관적인 로봇제어가능</a:t>
            </a:r>
            <a:endParaRPr lang="en-US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팀원의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전문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보유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기술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활용</a:t>
            </a:r>
            <a:endParaRPr lang="en-US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커뮤니티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2000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지원 및 역량</a:t>
            </a:r>
            <a:r>
              <a:rPr lang="en-US" sz="2000" dirty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sz="2000" dirty="0" err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활용</a:t>
            </a:r>
            <a:endParaRPr lang="en-US" sz="2000" dirty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49158" name="Shape 679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4556125"/>
            <a:ext cx="2643188" cy="201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9" name="Shape 680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0438" y="4556125"/>
            <a:ext cx="19780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0" name="Shape 681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15000" y="4556125"/>
            <a:ext cx="3000375" cy="200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61" name="Shape 683"/>
          <p:cNvPicPr preferRelativeResize="0">
            <a:picLocks noChangeAspect="1" noChangeArrowheads="1"/>
          </p:cNvPicPr>
          <p:nvPr/>
        </p:nvPicPr>
        <p:blipFill>
          <a:blip r:embed="rId6"/>
          <a:srcRect l="20551" t="20293" r="19316" b="8667"/>
          <a:stretch>
            <a:fillRect/>
          </a:stretch>
        </p:blipFill>
        <p:spPr bwMode="auto">
          <a:xfrm>
            <a:off x="3571875" y="2428875"/>
            <a:ext cx="28575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63" name="Shape 685"/>
          <p:cNvSpPr>
            <a:spLocks noChangeArrowheads="1"/>
          </p:cNvSpPr>
          <p:nvPr/>
        </p:nvSpPr>
        <p:spPr bwMode="auto">
          <a:xfrm>
            <a:off x="6357938" y="3214688"/>
            <a:ext cx="428625" cy="50006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B36416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49164" name="Shape 686"/>
          <p:cNvPicPr preferRelativeResize="0"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86563" y="2595563"/>
            <a:ext cx="1919287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87" name="Shape 687"/>
          <p:cNvGrpSpPr>
            <a:grpSpLocks/>
          </p:cNvGrpSpPr>
          <p:nvPr/>
        </p:nvGrpSpPr>
        <p:grpSpPr bwMode="auto">
          <a:xfrm>
            <a:off x="7218363" y="3024188"/>
            <a:ext cx="1212850" cy="919162"/>
            <a:chOff x="4547" y="1905"/>
            <a:chExt cx="764" cy="579"/>
          </a:xfrm>
        </p:grpSpPr>
        <p:pic>
          <p:nvPicPr>
            <p:cNvPr id="49165" name="Shape 687"/>
            <p:cNvPicPr>
              <a:picLocks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547" y="1905"/>
              <a:ext cx="764" cy="579"/>
            </a:xfrm>
            <a:prstGeom prst="rect">
              <a:avLst/>
            </a:prstGeom>
            <a:noFill/>
          </p:spPr>
        </p:pic>
        <p:sp>
          <p:nvSpPr>
            <p:cNvPr id="49166" name="Text Box 14"/>
            <p:cNvSpPr txBox="1">
              <a:spLocks noChangeArrowheads="1"/>
            </p:cNvSpPr>
            <p:nvPr/>
          </p:nvSpPr>
          <p:spPr bwMode="auto">
            <a:xfrm>
              <a:off x="4545" y="1905"/>
              <a:ext cx="765" cy="5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/>
            <a:lstStyle/>
            <a:p>
              <a:pPr algn="ctr" latinLnBrk="0">
                <a:buSzPct val="25000"/>
              </a:pPr>
              <a:r>
                <a:rPr lang="en-US" sz="18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성공적</a:t>
              </a:r>
            </a:p>
            <a:p>
              <a:pPr algn="ctr" latinLnBrk="0">
                <a:buSzPct val="25000"/>
              </a:pPr>
              <a:r>
                <a:rPr lang="en-US" sz="18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구조작전</a:t>
              </a:r>
            </a:p>
            <a:p>
              <a:pPr algn="ctr" latinLnBrk="0">
                <a:buSzPct val="25000"/>
              </a:pPr>
              <a:r>
                <a:rPr lang="en-US" sz="1800" b="1">
                  <a:solidFill>
                    <a:srgbClr val="FF0000"/>
                  </a:solidFill>
                  <a:latin typeface="Calibri" pitchFamily="34" charset="0"/>
                  <a:cs typeface="Calibri" pitchFamily="34" charset="0"/>
                  <a:sym typeface="Calibri" pitchFamily="34" charset="0"/>
                </a:rPr>
                <a:t>수행</a:t>
              </a:r>
            </a:p>
          </p:txBody>
        </p:sp>
      </p:grpSp>
      <p:pic>
        <p:nvPicPr>
          <p:cNvPr id="49168" name="그림 14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36563" y="2560638"/>
            <a:ext cx="280035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4" name="Shape 684"/>
          <p:cNvSpPr>
            <a:spLocks/>
          </p:cNvSpPr>
          <p:nvPr/>
        </p:nvSpPr>
        <p:spPr bwMode="auto">
          <a:xfrm>
            <a:off x="3077775" y="3143250"/>
            <a:ext cx="642938" cy="642938"/>
          </a:xfrm>
          <a:custGeom>
            <a:avLst/>
            <a:gdLst>
              <a:gd name="T0" fmla="*/ 85222 w 642941"/>
              <a:gd name="T1" fmla="*/ 245861 h 642941"/>
              <a:gd name="T2" fmla="*/ 245861 w 642941"/>
              <a:gd name="T3" fmla="*/ 245861 h 642941"/>
              <a:gd name="T4" fmla="*/ 245861 w 642941"/>
              <a:gd name="T5" fmla="*/ 85222 h 642941"/>
              <a:gd name="T6" fmla="*/ 397080 w 642941"/>
              <a:gd name="T7" fmla="*/ 85222 h 642941"/>
              <a:gd name="T8" fmla="*/ 397080 w 642941"/>
              <a:gd name="T9" fmla="*/ 245861 h 642941"/>
              <a:gd name="T10" fmla="*/ 557719 w 642941"/>
              <a:gd name="T11" fmla="*/ 245861 h 642941"/>
              <a:gd name="T12" fmla="*/ 557719 w 642941"/>
              <a:gd name="T13" fmla="*/ 397080 h 642941"/>
              <a:gd name="T14" fmla="*/ 397080 w 642941"/>
              <a:gd name="T15" fmla="*/ 397080 h 642941"/>
              <a:gd name="T16" fmla="*/ 397080 w 642941"/>
              <a:gd name="T17" fmla="*/ 557719 h 642941"/>
              <a:gd name="T18" fmla="*/ 245861 w 642941"/>
              <a:gd name="T19" fmla="*/ 557719 h 642941"/>
              <a:gd name="T20" fmla="*/ 245861 w 642941"/>
              <a:gd name="T21" fmla="*/ 397080 h 642941"/>
              <a:gd name="T22" fmla="*/ 85222 w 642941"/>
              <a:gd name="T23" fmla="*/ 397080 h 642941"/>
              <a:gd name="T24" fmla="*/ 85222 w 642941"/>
              <a:gd name="T25" fmla="*/ 245861 h 64294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642941" h="642941">
                <a:moveTo>
                  <a:pt x="85222" y="245861"/>
                </a:moveTo>
                <a:lnTo>
                  <a:pt x="245861" y="245861"/>
                </a:lnTo>
                <a:lnTo>
                  <a:pt x="245861" y="85222"/>
                </a:lnTo>
                <a:lnTo>
                  <a:pt x="397080" y="85222"/>
                </a:lnTo>
                <a:lnTo>
                  <a:pt x="397080" y="245861"/>
                </a:lnTo>
                <a:lnTo>
                  <a:pt x="557719" y="245861"/>
                </a:lnTo>
                <a:lnTo>
                  <a:pt x="557719" y="397080"/>
                </a:lnTo>
                <a:lnTo>
                  <a:pt x="397080" y="397080"/>
                </a:lnTo>
                <a:lnTo>
                  <a:pt x="397080" y="557719"/>
                </a:lnTo>
                <a:lnTo>
                  <a:pt x="245861" y="557719"/>
                </a:lnTo>
                <a:lnTo>
                  <a:pt x="245861" y="397080"/>
                </a:lnTo>
                <a:lnTo>
                  <a:pt x="85222" y="397080"/>
                </a:lnTo>
                <a:lnTo>
                  <a:pt x="85222" y="245861"/>
                </a:lnTo>
                <a:close/>
              </a:path>
            </a:pathLst>
          </a:custGeom>
          <a:solidFill>
            <a:schemeClr val="accent1"/>
          </a:solidFill>
          <a:ln w="25400" cap="flat" cmpd="sng">
            <a:solidFill>
              <a:srgbClr val="B3641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/>
          <a:lstStyle/>
          <a:p>
            <a:endParaRPr lang="ko-KR" altLang="en-US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hape 693"/>
          <p:cNvSpPr txBox="1">
            <a:spLocks noChangeArrowheads="1"/>
          </p:cNvSpPr>
          <p:nvPr/>
        </p:nvSpPr>
        <p:spPr bwMode="auto">
          <a:xfrm>
            <a:off x="228600" y="3703638"/>
            <a:ext cx="7315200" cy="1325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>
              <a:lnSpc>
                <a:spcPct val="77000"/>
              </a:lnSpc>
              <a:buSzPct val="25000"/>
            </a:pPr>
            <a:r>
              <a:rPr lang="en-US" altLang="ko-KR" sz="4400">
                <a:solidFill>
                  <a:srgbClr val="92D05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/>
            </a:r>
            <a:br>
              <a:rPr lang="en-US" altLang="ko-KR" sz="4400">
                <a:solidFill>
                  <a:srgbClr val="92D05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</a:br>
            <a:r>
              <a:rPr lang="en-US" sz="5600" b="1">
                <a:solidFill>
                  <a:srgbClr val="92D050"/>
                </a:solidFill>
              </a:rPr>
              <a:t>프레젠테이션 주제</a:t>
            </a:r>
          </a:p>
        </p:txBody>
      </p:sp>
      <p:pic>
        <p:nvPicPr>
          <p:cNvPr id="50179" name="Shape 694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38" y="20638"/>
            <a:ext cx="3498850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0" name="Shape 695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03613" y="20638"/>
            <a:ext cx="5624512" cy="282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1" name="Shape 696"/>
          <p:cNvPicPr preferRelativeResize="0"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638" y="2817813"/>
            <a:ext cx="7669212" cy="2297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2" name="Shape 697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62863" y="2819400"/>
            <a:ext cx="14605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183" name="Shape 698"/>
          <p:cNvSpPr>
            <a:spLocks noChangeArrowheads="1"/>
          </p:cNvSpPr>
          <p:nvPr/>
        </p:nvSpPr>
        <p:spPr bwMode="auto">
          <a:xfrm>
            <a:off x="8755063" y="2470150"/>
            <a:ext cx="304800" cy="152400"/>
          </a:xfrm>
          <a:prstGeom prst="rect">
            <a:avLst/>
          </a:prstGeom>
          <a:solidFill>
            <a:srgbClr val="F27416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47F28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50184" name="Shape 699"/>
          <p:cNvGrpSpPr>
            <a:grpSpLocks/>
          </p:cNvGrpSpPr>
          <p:nvPr/>
        </p:nvGrpSpPr>
        <p:grpSpPr bwMode="auto">
          <a:xfrm>
            <a:off x="0" y="5089525"/>
            <a:ext cx="9144000" cy="1768475"/>
            <a:chOff x="0" y="5089817"/>
            <a:chExt cx="9144000" cy="1768182"/>
          </a:xfrm>
        </p:grpSpPr>
        <p:pic>
          <p:nvPicPr>
            <p:cNvPr id="50189" name="Shape 700"/>
            <p:cNvPicPr preferRelativeResize="0"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4063" y="5089817"/>
              <a:ext cx="9098279" cy="17373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190" name="Shape 701"/>
            <p:cNvSpPr>
              <a:spLocks noChangeArrowheads="1"/>
            </p:cNvSpPr>
            <p:nvPr/>
          </p:nvSpPr>
          <p:spPr bwMode="auto">
            <a:xfrm>
              <a:off x="0" y="5181600"/>
              <a:ext cx="45718" cy="1676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0191" name="Shape 702"/>
            <p:cNvSpPr>
              <a:spLocks noChangeArrowheads="1"/>
            </p:cNvSpPr>
            <p:nvPr/>
          </p:nvSpPr>
          <p:spPr bwMode="auto">
            <a:xfrm rot="5400000">
              <a:off x="4537709" y="2251710"/>
              <a:ext cx="68579" cy="91440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  <p:sp>
          <p:nvSpPr>
            <p:cNvPr id="50192" name="Shape 703"/>
            <p:cNvSpPr>
              <a:spLocks noChangeArrowheads="1"/>
            </p:cNvSpPr>
            <p:nvPr/>
          </p:nvSpPr>
          <p:spPr bwMode="auto">
            <a:xfrm>
              <a:off x="9098281" y="5158739"/>
              <a:ext cx="45718" cy="1676399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/>
              <a:endParaRPr lang="ko-KR" altLang="ko-KR" sz="1800">
                <a:solidFill>
                  <a:srgbClr val="FFFFFF"/>
                </a:solidFill>
                <a:latin typeface="Calibri" pitchFamily="34" charset="0"/>
                <a:cs typeface="Calibri" pitchFamily="34" charset="0"/>
                <a:sym typeface="Calibri" pitchFamily="34" charset="0"/>
              </a:endParaRPr>
            </a:p>
          </p:txBody>
        </p:sp>
      </p:grpSp>
      <p:sp>
        <p:nvSpPr>
          <p:cNvPr id="50185" name="Shape 704"/>
          <p:cNvSpPr txBox="1">
            <a:spLocks noChangeArrowheads="1"/>
          </p:cNvSpPr>
          <p:nvPr/>
        </p:nvSpPr>
        <p:spPr bwMode="auto">
          <a:xfrm>
            <a:off x="228600" y="3657600"/>
            <a:ext cx="73152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>
              <a:lnSpc>
                <a:spcPct val="87000"/>
              </a:lnSpc>
              <a:buClr>
                <a:srgbClr val="F2F2F2"/>
              </a:buClr>
              <a:buSzPct val="25000"/>
              <a:buFont typeface="Calibri" pitchFamily="34" charset="0"/>
              <a:buNone/>
            </a:pPr>
            <a:r>
              <a:rPr lang="en-US" altLang="ko-KR" sz="5600">
                <a:solidFill>
                  <a:srgbClr val="F2F2F2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Thanks for your interest</a:t>
            </a:r>
          </a:p>
        </p:txBody>
      </p:sp>
      <p:sp>
        <p:nvSpPr>
          <p:cNvPr id="50186" name="Shape 705"/>
          <p:cNvSpPr txBox="1">
            <a:spLocks noChangeArrowheads="1"/>
          </p:cNvSpPr>
          <p:nvPr/>
        </p:nvSpPr>
        <p:spPr bwMode="auto">
          <a:xfrm>
            <a:off x="3276600" y="4652963"/>
            <a:ext cx="4376738" cy="40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b"/>
          <a:lstStyle/>
          <a:p>
            <a:pPr marL="342900" indent="-342900" algn="r" latinLnBrk="0"/>
            <a:endParaRPr lang="ko-KR" altLang="ko-KR" sz="12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pic>
        <p:nvPicPr>
          <p:cNvPr id="50187" name="Shape 706"/>
          <p:cNvPicPr preferRelativeResize="0"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" y="500063"/>
            <a:ext cx="24431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188" name="Shape 707"/>
          <p:cNvPicPr preferRelativeResize="0"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286250" y="500063"/>
            <a:ext cx="3081338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69"/>
          <p:cNvSpPr txBox="1">
            <a:spLocks noChangeArrowheads="1"/>
          </p:cNvSpPr>
          <p:nvPr/>
        </p:nvSpPr>
        <p:spPr bwMode="auto">
          <a:xfrm>
            <a:off x="1" y="2492375"/>
            <a:ext cx="882015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algn="ctr"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sz="4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부록 </a:t>
            </a:r>
            <a:endParaRPr lang="en-US" altLang="ko-KR" sz="4800" dirty="0" smtClean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algn="ctr"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sz="4800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시스템 아키텍처 </a:t>
            </a:r>
            <a:endParaRPr lang="en-US" altLang="ko-KR" sz="4800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그룹 130"/>
          <p:cNvGrpSpPr/>
          <p:nvPr/>
        </p:nvGrpSpPr>
        <p:grpSpPr>
          <a:xfrm>
            <a:off x="-14514" y="406400"/>
            <a:ext cx="9198037" cy="6351157"/>
            <a:chOff x="0" y="0"/>
            <a:chExt cx="9828645" cy="6786586"/>
          </a:xfrm>
        </p:grpSpPr>
        <p:pic>
          <p:nvPicPr>
            <p:cNvPr id="2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481704" y="1714488"/>
              <a:ext cx="4714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0059" y="1744651"/>
              <a:ext cx="4714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52538" y="6286520"/>
              <a:ext cx="688971" cy="20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5414" y="5072074"/>
              <a:ext cx="371467" cy="536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1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5414" y="3357562"/>
              <a:ext cx="371467" cy="5369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667380" y="3357562"/>
              <a:ext cx="500066" cy="34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738818" y="5000636"/>
              <a:ext cx="343411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952736" y="4400561"/>
              <a:ext cx="249953" cy="242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81298" y="2714620"/>
              <a:ext cx="249953" cy="242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50924" y="395266"/>
              <a:ext cx="500066" cy="341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238224" y="1571612"/>
              <a:ext cx="343411" cy="3571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310322" y="76200"/>
              <a:ext cx="428628" cy="4286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381760" y="705020"/>
              <a:ext cx="285752" cy="4539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7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6238885" y="1385881"/>
              <a:ext cx="571504" cy="400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6" name="그룹 15"/>
            <p:cNvGrpSpPr/>
            <p:nvPr/>
          </p:nvGrpSpPr>
          <p:grpSpPr>
            <a:xfrm>
              <a:off x="619130" y="3102290"/>
              <a:ext cx="464347" cy="571504"/>
              <a:chOff x="642910" y="571480"/>
              <a:chExt cx="571504" cy="857256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785786" y="571480"/>
                <a:ext cx="285752" cy="28575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>
                <a:off x="642910" y="1000108"/>
                <a:ext cx="57150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/>
              <p:cNvCxnSpPr/>
              <p:nvPr/>
            </p:nvCxnSpPr>
            <p:spPr>
              <a:xfrm rot="5400000">
                <a:off x="786580" y="1000108"/>
                <a:ext cx="284958" cy="7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/>
              <p:cNvCxnSpPr/>
              <p:nvPr/>
            </p:nvCxnSpPr>
            <p:spPr>
              <a:xfrm rot="5400000">
                <a:off x="678629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/>
              <p:cNvCxnSpPr/>
              <p:nvPr/>
            </p:nvCxnSpPr>
            <p:spPr>
              <a:xfrm rot="16200000" flipV="1">
                <a:off x="892943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그룹 21"/>
            <p:cNvGrpSpPr/>
            <p:nvPr/>
          </p:nvGrpSpPr>
          <p:grpSpPr>
            <a:xfrm>
              <a:off x="3095613" y="71414"/>
              <a:ext cx="464347" cy="571504"/>
              <a:chOff x="642910" y="571480"/>
              <a:chExt cx="571504" cy="857256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785786" y="571480"/>
                <a:ext cx="285752" cy="28575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/>
              </a:p>
            </p:txBody>
          </p:sp>
          <p:cxnSp>
            <p:nvCxnSpPr>
              <p:cNvPr id="24" name="직선 연결선 23"/>
              <p:cNvCxnSpPr/>
              <p:nvPr/>
            </p:nvCxnSpPr>
            <p:spPr>
              <a:xfrm>
                <a:off x="642910" y="1000108"/>
                <a:ext cx="57150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 rot="5400000">
                <a:off x="786580" y="1000108"/>
                <a:ext cx="284958" cy="7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연결선 25"/>
              <p:cNvCxnSpPr/>
              <p:nvPr/>
            </p:nvCxnSpPr>
            <p:spPr>
              <a:xfrm rot="5400000">
                <a:off x="678629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rot="16200000" flipV="1">
                <a:off x="892943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154783" y="3666175"/>
              <a:ext cx="14704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ko-KR" altLang="en-US" sz="1000" dirty="0"/>
                <a:t>기구부 </a:t>
              </a:r>
              <a:r>
                <a:rPr lang="en-US" altLang="ko-KR" sz="1000" dirty="0"/>
                <a:t>RF </a:t>
              </a:r>
              <a:r>
                <a:rPr lang="ko-KR" altLang="en-US" sz="1000" dirty="0"/>
                <a:t>조종사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381364" y="142854"/>
              <a:ext cx="1857388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ko-KR" altLang="en-US" sz="1000" dirty="0"/>
                <a:t>로봇 시스템 통합 관제사</a:t>
              </a: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619130" y="5929339"/>
              <a:ext cx="464347" cy="571504"/>
              <a:chOff x="642910" y="571480"/>
              <a:chExt cx="571504" cy="857256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785786" y="571480"/>
                <a:ext cx="285752" cy="28575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b="1" dirty="0"/>
              </a:p>
            </p:txBody>
          </p:sp>
          <p:cxnSp>
            <p:nvCxnSpPr>
              <p:cNvPr id="32" name="직선 연결선 31"/>
              <p:cNvCxnSpPr/>
              <p:nvPr/>
            </p:nvCxnSpPr>
            <p:spPr>
              <a:xfrm>
                <a:off x="642910" y="1000108"/>
                <a:ext cx="57150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/>
              <p:cNvCxnSpPr/>
              <p:nvPr/>
            </p:nvCxnSpPr>
            <p:spPr>
              <a:xfrm rot="5400000">
                <a:off x="786580" y="1000108"/>
                <a:ext cx="284958" cy="7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/>
              <p:cNvCxnSpPr/>
              <p:nvPr/>
            </p:nvCxnSpPr>
            <p:spPr>
              <a:xfrm rot="5400000">
                <a:off x="678629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/>
              <p:cNvCxnSpPr/>
              <p:nvPr/>
            </p:nvCxnSpPr>
            <p:spPr>
              <a:xfrm rot="16200000" flipV="1">
                <a:off x="892943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/>
            <p:cNvSpPr txBox="1"/>
            <p:nvPr/>
          </p:nvSpPr>
          <p:spPr>
            <a:xfrm>
              <a:off x="0" y="6540375"/>
              <a:ext cx="1857388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ko-KR" altLang="en-US" sz="1000" dirty="0"/>
                <a:t>기구부 자동 조정 조정사</a:t>
              </a:r>
            </a:p>
          </p:txBody>
        </p:sp>
        <p:sp>
          <p:nvSpPr>
            <p:cNvPr id="37" name="타원 36"/>
            <p:cNvSpPr/>
            <p:nvPr/>
          </p:nvSpPr>
          <p:spPr>
            <a:xfrm>
              <a:off x="7816508" y="2786059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전후진</a:t>
              </a:r>
            </a:p>
          </p:txBody>
        </p:sp>
        <p:sp>
          <p:nvSpPr>
            <p:cNvPr id="38" name="타원 37"/>
            <p:cNvSpPr/>
            <p:nvPr/>
          </p:nvSpPr>
          <p:spPr>
            <a:xfrm>
              <a:off x="7816508" y="3214686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회전</a:t>
              </a:r>
            </a:p>
          </p:txBody>
        </p:sp>
        <p:sp>
          <p:nvSpPr>
            <p:cNvPr id="39" name="타원 38"/>
            <p:cNvSpPr/>
            <p:nvPr/>
          </p:nvSpPr>
          <p:spPr>
            <a:xfrm>
              <a:off x="1470432" y="3176586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무선신호 전송</a:t>
              </a:r>
            </a:p>
          </p:txBody>
        </p:sp>
        <p:sp>
          <p:nvSpPr>
            <p:cNvPr id="40" name="타원 39"/>
            <p:cNvSpPr/>
            <p:nvPr/>
          </p:nvSpPr>
          <p:spPr>
            <a:xfrm>
              <a:off x="3559995" y="3176586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무선신호 수신</a:t>
              </a:r>
            </a:p>
          </p:txBody>
        </p:sp>
        <p:sp>
          <p:nvSpPr>
            <p:cNvPr id="41" name="타원 40"/>
            <p:cNvSpPr/>
            <p:nvPr/>
          </p:nvSpPr>
          <p:spPr>
            <a:xfrm>
              <a:off x="5649556" y="3176586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신호 해석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</a:t>
              </a: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1083443" y="3386454"/>
              <a:ext cx="386956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>
              <a:stCxn id="39" idx="6"/>
              <a:endCxn id="40" idx="2"/>
            </p:cNvCxnSpPr>
            <p:nvPr/>
          </p:nvCxnSpPr>
          <p:spPr>
            <a:xfrm>
              <a:off x="3405212" y="3390900"/>
              <a:ext cx="1547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화살표 연결선 43"/>
            <p:cNvCxnSpPr>
              <a:stCxn id="40" idx="6"/>
              <a:endCxn id="41" idx="2"/>
            </p:cNvCxnSpPr>
            <p:nvPr/>
          </p:nvCxnSpPr>
          <p:spPr>
            <a:xfrm>
              <a:off x="5494773" y="3390900"/>
              <a:ext cx="1547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화살표 연결선 44"/>
            <p:cNvCxnSpPr>
              <a:stCxn id="41" idx="6"/>
              <a:endCxn id="38" idx="2"/>
            </p:cNvCxnSpPr>
            <p:nvPr/>
          </p:nvCxnSpPr>
          <p:spPr>
            <a:xfrm>
              <a:off x="7584334" y="3390902"/>
              <a:ext cx="232174" cy="238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41" idx="6"/>
              <a:endCxn id="37" idx="2"/>
            </p:cNvCxnSpPr>
            <p:nvPr/>
          </p:nvCxnSpPr>
          <p:spPr>
            <a:xfrm flipV="1">
              <a:off x="7584334" y="2964654"/>
              <a:ext cx="232174" cy="4262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1" idx="6"/>
            </p:cNvCxnSpPr>
            <p:nvPr/>
          </p:nvCxnSpPr>
          <p:spPr>
            <a:xfrm>
              <a:off x="7584334" y="3390901"/>
              <a:ext cx="232174" cy="46434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타원 47"/>
            <p:cNvSpPr/>
            <p:nvPr/>
          </p:nvSpPr>
          <p:spPr>
            <a:xfrm>
              <a:off x="1470432" y="2643182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카메라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이미지 확인</a:t>
              </a:r>
            </a:p>
          </p:txBody>
        </p:sp>
        <p:sp>
          <p:nvSpPr>
            <p:cNvPr id="49" name="타원 48"/>
            <p:cNvSpPr/>
            <p:nvPr/>
          </p:nvSpPr>
          <p:spPr>
            <a:xfrm>
              <a:off x="3792134" y="714356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 </a:t>
              </a:r>
              <a:r>
                <a:rPr lang="en-US" altLang="ko-KR" sz="1000" dirty="0">
                  <a:solidFill>
                    <a:schemeClr val="tx1"/>
                  </a:solidFill>
                </a:rPr>
                <a:t>ROS </a:t>
              </a:r>
              <a:r>
                <a:rPr lang="ko-KR" altLang="en-US" sz="1000" dirty="0">
                  <a:solidFill>
                    <a:schemeClr val="tx1"/>
                  </a:solidFill>
                </a:rPr>
                <a:t>노드  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실행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</a:t>
              </a:r>
            </a:p>
          </p:txBody>
        </p:sp>
        <p:sp>
          <p:nvSpPr>
            <p:cNvPr id="50" name="타원 49"/>
            <p:cNvSpPr/>
            <p:nvPr/>
          </p:nvSpPr>
          <p:spPr>
            <a:xfrm>
              <a:off x="77356" y="214290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51" name="타원 50"/>
            <p:cNvSpPr/>
            <p:nvPr/>
          </p:nvSpPr>
          <p:spPr>
            <a:xfrm>
              <a:off x="77356" y="785794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52" name="타원 51"/>
            <p:cNvSpPr/>
            <p:nvPr/>
          </p:nvSpPr>
          <p:spPr>
            <a:xfrm>
              <a:off x="77356" y="1357298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53" name="타원 52"/>
            <p:cNvSpPr/>
            <p:nvPr/>
          </p:nvSpPr>
          <p:spPr>
            <a:xfrm>
              <a:off x="1857354" y="1357298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54" name="타원 53"/>
            <p:cNvSpPr/>
            <p:nvPr/>
          </p:nvSpPr>
          <p:spPr>
            <a:xfrm>
              <a:off x="6346041" y="71414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사다리 미션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55" name="타원 54"/>
            <p:cNvSpPr/>
            <p:nvPr/>
          </p:nvSpPr>
          <p:spPr>
            <a:xfrm>
              <a:off x="8126039" y="71414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사다리 미션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종료</a:t>
              </a:r>
            </a:p>
          </p:txBody>
        </p:sp>
        <p:sp>
          <p:nvSpPr>
            <p:cNvPr id="56" name="타원 55"/>
            <p:cNvSpPr/>
            <p:nvPr/>
          </p:nvSpPr>
          <p:spPr>
            <a:xfrm>
              <a:off x="6346041" y="714356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문열기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57" name="타원 56"/>
            <p:cNvSpPr/>
            <p:nvPr/>
          </p:nvSpPr>
          <p:spPr>
            <a:xfrm>
              <a:off x="8126039" y="714356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문열기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종료</a:t>
              </a:r>
            </a:p>
          </p:txBody>
        </p:sp>
        <p:sp>
          <p:nvSpPr>
            <p:cNvPr id="58" name="타원 57"/>
            <p:cNvSpPr/>
            <p:nvPr/>
          </p:nvSpPr>
          <p:spPr>
            <a:xfrm>
              <a:off x="6346041" y="1357298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계단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59" name="타원 58"/>
            <p:cNvSpPr/>
            <p:nvPr/>
          </p:nvSpPr>
          <p:spPr>
            <a:xfrm>
              <a:off x="8126039" y="1357298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계단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종료</a:t>
              </a:r>
            </a:p>
          </p:txBody>
        </p:sp>
        <p:sp>
          <p:nvSpPr>
            <p:cNvPr id="60" name="타원 59"/>
            <p:cNvSpPr/>
            <p:nvPr/>
          </p:nvSpPr>
          <p:spPr>
            <a:xfrm>
              <a:off x="4798218" y="1357298"/>
              <a:ext cx="928694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로봇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제어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종료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61" name="자유형 60"/>
            <p:cNvSpPr/>
            <p:nvPr/>
          </p:nvSpPr>
          <p:spPr>
            <a:xfrm>
              <a:off x="1865630" y="495300"/>
              <a:ext cx="1923415" cy="411480"/>
            </a:xfrm>
            <a:custGeom>
              <a:avLst/>
              <a:gdLst>
                <a:gd name="connsiteX0" fmla="*/ 1775460 w 1775460"/>
                <a:gd name="connsiteY0" fmla="*/ 480060 h 480060"/>
                <a:gd name="connsiteX1" fmla="*/ 1051560 w 1775460"/>
                <a:gd name="connsiteY1" fmla="*/ 342900 h 480060"/>
                <a:gd name="connsiteX2" fmla="*/ 0 w 1775460"/>
                <a:gd name="connsiteY2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5460" h="480060">
                  <a:moveTo>
                    <a:pt x="1775460" y="480060"/>
                  </a:moveTo>
                  <a:cubicBezTo>
                    <a:pt x="1561465" y="451485"/>
                    <a:pt x="1347470" y="422910"/>
                    <a:pt x="1051560" y="342900"/>
                  </a:cubicBezTo>
                  <a:cubicBezTo>
                    <a:pt x="755650" y="262890"/>
                    <a:pt x="377825" y="131445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자유형 61"/>
            <p:cNvSpPr/>
            <p:nvPr/>
          </p:nvSpPr>
          <p:spPr>
            <a:xfrm>
              <a:off x="1857375" y="990600"/>
              <a:ext cx="1915160" cy="45720"/>
            </a:xfrm>
            <a:custGeom>
              <a:avLst/>
              <a:gdLst>
                <a:gd name="connsiteX0" fmla="*/ 1767840 w 1767840"/>
                <a:gd name="connsiteY0" fmla="*/ 0 h 53340"/>
                <a:gd name="connsiteX1" fmla="*/ 685800 w 1767840"/>
                <a:gd name="connsiteY1" fmla="*/ 7620 h 53340"/>
                <a:gd name="connsiteX2" fmla="*/ 0 w 1767840"/>
                <a:gd name="connsiteY2" fmla="*/ 53340 h 53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67840" h="53340">
                  <a:moveTo>
                    <a:pt x="1767840" y="0"/>
                  </a:moveTo>
                  <a:lnTo>
                    <a:pt x="685800" y="7620"/>
                  </a:lnTo>
                  <a:cubicBezTo>
                    <a:pt x="391160" y="16510"/>
                    <a:pt x="195580" y="34925"/>
                    <a:pt x="0" y="5334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자유형 62"/>
            <p:cNvSpPr/>
            <p:nvPr/>
          </p:nvSpPr>
          <p:spPr>
            <a:xfrm>
              <a:off x="1741806" y="1021080"/>
              <a:ext cx="2055495" cy="365760"/>
            </a:xfrm>
            <a:custGeom>
              <a:avLst/>
              <a:gdLst>
                <a:gd name="connsiteX0" fmla="*/ 1897380 w 1897380"/>
                <a:gd name="connsiteY0" fmla="*/ 15240 h 426720"/>
                <a:gd name="connsiteX1" fmla="*/ 929640 w 1897380"/>
                <a:gd name="connsiteY1" fmla="*/ 68580 h 426720"/>
                <a:gd name="connsiteX2" fmla="*/ 0 w 1897380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97380" h="426720">
                  <a:moveTo>
                    <a:pt x="1897380" y="15240"/>
                  </a:moveTo>
                  <a:cubicBezTo>
                    <a:pt x="1571625" y="7620"/>
                    <a:pt x="1245870" y="0"/>
                    <a:pt x="929640" y="68580"/>
                  </a:cubicBezTo>
                  <a:cubicBezTo>
                    <a:pt x="613410" y="137160"/>
                    <a:pt x="306705" y="281940"/>
                    <a:pt x="0" y="42672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자유형 63"/>
            <p:cNvSpPr/>
            <p:nvPr/>
          </p:nvSpPr>
          <p:spPr>
            <a:xfrm>
              <a:off x="3095625" y="1104901"/>
              <a:ext cx="808990" cy="209006"/>
            </a:xfrm>
            <a:custGeom>
              <a:avLst/>
              <a:gdLst>
                <a:gd name="connsiteX0" fmla="*/ 746760 w 746760"/>
                <a:gd name="connsiteY0" fmla="*/ 0 h 243840"/>
                <a:gd name="connsiteX1" fmla="*/ 320040 w 746760"/>
                <a:gd name="connsiteY1" fmla="*/ 53340 h 243840"/>
                <a:gd name="connsiteX2" fmla="*/ 0 w 746760"/>
                <a:gd name="connsiteY2" fmla="*/ 243840 h 24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243840">
                  <a:moveTo>
                    <a:pt x="746760" y="0"/>
                  </a:moveTo>
                  <a:cubicBezTo>
                    <a:pt x="595630" y="6350"/>
                    <a:pt x="444500" y="12700"/>
                    <a:pt x="320040" y="53340"/>
                  </a:cubicBezTo>
                  <a:cubicBezTo>
                    <a:pt x="195580" y="93980"/>
                    <a:pt x="97790" y="168910"/>
                    <a:pt x="0" y="24384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자유형 64"/>
            <p:cNvSpPr/>
            <p:nvPr/>
          </p:nvSpPr>
          <p:spPr>
            <a:xfrm>
              <a:off x="4804411" y="1226820"/>
              <a:ext cx="148590" cy="111838"/>
            </a:xfrm>
            <a:custGeom>
              <a:avLst/>
              <a:gdLst>
                <a:gd name="connsiteX0" fmla="*/ 0 w 38100"/>
                <a:gd name="connsiteY0" fmla="*/ 0 h 114300"/>
                <a:gd name="connsiteX1" fmla="*/ 38100 w 38100"/>
                <a:gd name="connsiteY1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100" h="114300">
                  <a:moveTo>
                    <a:pt x="0" y="0"/>
                  </a:moveTo>
                  <a:lnTo>
                    <a:pt x="38100" y="11430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자유형 65"/>
            <p:cNvSpPr/>
            <p:nvPr/>
          </p:nvSpPr>
          <p:spPr>
            <a:xfrm>
              <a:off x="5349240" y="297180"/>
              <a:ext cx="974090" cy="411480"/>
            </a:xfrm>
            <a:custGeom>
              <a:avLst/>
              <a:gdLst>
                <a:gd name="connsiteX0" fmla="*/ 0 w 899160"/>
                <a:gd name="connsiteY0" fmla="*/ 480060 h 480060"/>
                <a:gd name="connsiteX1" fmla="*/ 297180 w 899160"/>
                <a:gd name="connsiteY1" fmla="*/ 175260 h 480060"/>
                <a:gd name="connsiteX2" fmla="*/ 899160 w 899160"/>
                <a:gd name="connsiteY2" fmla="*/ 0 h 480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160" h="480060">
                  <a:moveTo>
                    <a:pt x="0" y="480060"/>
                  </a:moveTo>
                  <a:cubicBezTo>
                    <a:pt x="73660" y="367665"/>
                    <a:pt x="147320" y="255270"/>
                    <a:pt x="297180" y="175260"/>
                  </a:cubicBezTo>
                  <a:cubicBezTo>
                    <a:pt x="447040" y="95250"/>
                    <a:pt x="673100" y="47625"/>
                    <a:pt x="89916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자유형 66"/>
            <p:cNvSpPr/>
            <p:nvPr/>
          </p:nvSpPr>
          <p:spPr>
            <a:xfrm>
              <a:off x="5456556" y="518160"/>
              <a:ext cx="2905760" cy="222069"/>
            </a:xfrm>
            <a:custGeom>
              <a:avLst/>
              <a:gdLst>
                <a:gd name="connsiteX0" fmla="*/ 0 w 2682240"/>
                <a:gd name="connsiteY0" fmla="*/ 259080 h 259080"/>
                <a:gd name="connsiteX1" fmla="*/ 640080 w 2682240"/>
                <a:gd name="connsiteY1" fmla="*/ 76200 h 259080"/>
                <a:gd name="connsiteX2" fmla="*/ 1920240 w 2682240"/>
                <a:gd name="connsiteY2" fmla="*/ 129540 h 259080"/>
                <a:gd name="connsiteX3" fmla="*/ 2682240 w 2682240"/>
                <a:gd name="connsiteY3" fmla="*/ 0 h 25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82240" h="259080">
                  <a:moveTo>
                    <a:pt x="0" y="259080"/>
                  </a:moveTo>
                  <a:cubicBezTo>
                    <a:pt x="160020" y="178435"/>
                    <a:pt x="320040" y="97790"/>
                    <a:pt x="640080" y="76200"/>
                  </a:cubicBezTo>
                  <a:cubicBezTo>
                    <a:pt x="960120" y="54610"/>
                    <a:pt x="1579880" y="142240"/>
                    <a:pt x="1920240" y="129540"/>
                  </a:cubicBezTo>
                  <a:cubicBezTo>
                    <a:pt x="2260600" y="116840"/>
                    <a:pt x="2471420" y="58420"/>
                    <a:pt x="2682240" y="0"/>
                  </a:cubicBezTo>
                </a:path>
              </a:pathLst>
            </a:custGeom>
            <a:ln>
              <a:solidFill>
                <a:schemeClr val="accent5">
                  <a:lumMod val="7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자유형 67"/>
            <p:cNvSpPr/>
            <p:nvPr/>
          </p:nvSpPr>
          <p:spPr>
            <a:xfrm>
              <a:off x="5737225" y="967739"/>
              <a:ext cx="635635" cy="45719"/>
            </a:xfrm>
            <a:custGeom>
              <a:avLst/>
              <a:gdLst>
                <a:gd name="connsiteX0" fmla="*/ 0 w 586740"/>
                <a:gd name="connsiteY0" fmla="*/ 0 h 7620"/>
                <a:gd name="connsiteX1" fmla="*/ 289560 w 586740"/>
                <a:gd name="connsiteY1" fmla="*/ 7620 h 7620"/>
                <a:gd name="connsiteX2" fmla="*/ 586740 w 586740"/>
                <a:gd name="connsiteY2" fmla="*/ 0 h 7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6740" h="7620">
                  <a:moveTo>
                    <a:pt x="0" y="0"/>
                  </a:moveTo>
                  <a:cubicBezTo>
                    <a:pt x="95885" y="3810"/>
                    <a:pt x="191770" y="7620"/>
                    <a:pt x="289560" y="7620"/>
                  </a:cubicBezTo>
                  <a:cubicBezTo>
                    <a:pt x="387350" y="7620"/>
                    <a:pt x="487045" y="3810"/>
                    <a:pt x="58674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자유형 68"/>
            <p:cNvSpPr/>
            <p:nvPr/>
          </p:nvSpPr>
          <p:spPr>
            <a:xfrm>
              <a:off x="5737225" y="1021080"/>
              <a:ext cx="2649855" cy="246017"/>
            </a:xfrm>
            <a:custGeom>
              <a:avLst/>
              <a:gdLst>
                <a:gd name="connsiteX0" fmla="*/ 0 w 2446020"/>
                <a:gd name="connsiteY0" fmla="*/ 0 h 287020"/>
                <a:gd name="connsiteX1" fmla="*/ 388620 w 2446020"/>
                <a:gd name="connsiteY1" fmla="*/ 152400 h 287020"/>
                <a:gd name="connsiteX2" fmla="*/ 1577340 w 2446020"/>
                <a:gd name="connsiteY2" fmla="*/ 281940 h 287020"/>
                <a:gd name="connsiteX3" fmla="*/ 2446020 w 2446020"/>
                <a:gd name="connsiteY3" fmla="*/ 121920 h 287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6020" h="287020">
                  <a:moveTo>
                    <a:pt x="0" y="0"/>
                  </a:moveTo>
                  <a:cubicBezTo>
                    <a:pt x="62865" y="52705"/>
                    <a:pt x="125730" y="105410"/>
                    <a:pt x="388620" y="152400"/>
                  </a:cubicBezTo>
                  <a:cubicBezTo>
                    <a:pt x="651510" y="199390"/>
                    <a:pt x="1234440" y="287020"/>
                    <a:pt x="1577340" y="281940"/>
                  </a:cubicBezTo>
                  <a:cubicBezTo>
                    <a:pt x="1920240" y="276860"/>
                    <a:pt x="2183130" y="199390"/>
                    <a:pt x="2446020" y="12192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자유형 69"/>
            <p:cNvSpPr/>
            <p:nvPr/>
          </p:nvSpPr>
          <p:spPr>
            <a:xfrm>
              <a:off x="5555615" y="1112520"/>
              <a:ext cx="808990" cy="365760"/>
            </a:xfrm>
            <a:custGeom>
              <a:avLst/>
              <a:gdLst>
                <a:gd name="connsiteX0" fmla="*/ 0 w 746760"/>
                <a:gd name="connsiteY0" fmla="*/ 0 h 426720"/>
                <a:gd name="connsiteX1" fmla="*/ 335280 w 746760"/>
                <a:gd name="connsiteY1" fmla="*/ 243840 h 426720"/>
                <a:gd name="connsiteX2" fmla="*/ 746760 w 746760"/>
                <a:gd name="connsiteY2" fmla="*/ 426720 h 426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6760" h="426720">
                  <a:moveTo>
                    <a:pt x="0" y="0"/>
                  </a:moveTo>
                  <a:cubicBezTo>
                    <a:pt x="105410" y="86360"/>
                    <a:pt x="210820" y="172720"/>
                    <a:pt x="335280" y="243840"/>
                  </a:cubicBezTo>
                  <a:cubicBezTo>
                    <a:pt x="459740" y="314960"/>
                    <a:pt x="603250" y="370840"/>
                    <a:pt x="746760" y="42672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자유형 70"/>
            <p:cNvSpPr/>
            <p:nvPr/>
          </p:nvSpPr>
          <p:spPr>
            <a:xfrm>
              <a:off x="5497830" y="1135380"/>
              <a:ext cx="2790190" cy="686889"/>
            </a:xfrm>
            <a:custGeom>
              <a:avLst/>
              <a:gdLst>
                <a:gd name="connsiteX0" fmla="*/ 0 w 2575560"/>
                <a:gd name="connsiteY0" fmla="*/ 0 h 801370"/>
                <a:gd name="connsiteX1" fmla="*/ 510540 w 2575560"/>
                <a:gd name="connsiteY1" fmla="*/ 472440 h 801370"/>
                <a:gd name="connsiteX2" fmla="*/ 1249680 w 2575560"/>
                <a:gd name="connsiteY2" fmla="*/ 754380 h 801370"/>
                <a:gd name="connsiteX3" fmla="*/ 2186940 w 2575560"/>
                <a:gd name="connsiteY3" fmla="*/ 754380 h 801370"/>
                <a:gd name="connsiteX4" fmla="*/ 2575560 w 2575560"/>
                <a:gd name="connsiteY4" fmla="*/ 632460 h 80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75560" h="801370">
                  <a:moveTo>
                    <a:pt x="0" y="0"/>
                  </a:moveTo>
                  <a:cubicBezTo>
                    <a:pt x="151130" y="173355"/>
                    <a:pt x="302260" y="346710"/>
                    <a:pt x="510540" y="472440"/>
                  </a:cubicBezTo>
                  <a:cubicBezTo>
                    <a:pt x="718820" y="598170"/>
                    <a:pt x="970280" y="707390"/>
                    <a:pt x="1249680" y="754380"/>
                  </a:cubicBezTo>
                  <a:cubicBezTo>
                    <a:pt x="1529080" y="801370"/>
                    <a:pt x="1965960" y="774700"/>
                    <a:pt x="2186940" y="754380"/>
                  </a:cubicBezTo>
                  <a:cubicBezTo>
                    <a:pt x="2407920" y="734060"/>
                    <a:pt x="2491740" y="683260"/>
                    <a:pt x="2575560" y="63246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3714741" y="1357298"/>
              <a:ext cx="928694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</a:rPr>
                <a:t>로봇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제어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시작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73" name="자유형 72"/>
            <p:cNvSpPr/>
            <p:nvPr/>
          </p:nvSpPr>
          <p:spPr>
            <a:xfrm>
              <a:off x="4267836" y="1203960"/>
              <a:ext cx="189865" cy="137160"/>
            </a:xfrm>
            <a:custGeom>
              <a:avLst/>
              <a:gdLst>
                <a:gd name="connsiteX0" fmla="*/ 175260 w 175260"/>
                <a:gd name="connsiteY0" fmla="*/ 0 h 160020"/>
                <a:gd name="connsiteX1" fmla="*/ 76200 w 175260"/>
                <a:gd name="connsiteY1" fmla="*/ 91440 h 160020"/>
                <a:gd name="connsiteX2" fmla="*/ 0 w 175260"/>
                <a:gd name="connsiteY2" fmla="*/ 160020 h 160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260" h="160020">
                  <a:moveTo>
                    <a:pt x="175260" y="0"/>
                  </a:moveTo>
                  <a:lnTo>
                    <a:pt x="76200" y="91440"/>
                  </a:lnTo>
                  <a:cubicBezTo>
                    <a:pt x="46990" y="118110"/>
                    <a:pt x="23495" y="139065"/>
                    <a:pt x="0" y="16002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자유형 73"/>
            <p:cNvSpPr/>
            <p:nvPr/>
          </p:nvSpPr>
          <p:spPr>
            <a:xfrm>
              <a:off x="3632201" y="370840"/>
              <a:ext cx="767715" cy="289560"/>
            </a:xfrm>
            <a:custGeom>
              <a:avLst/>
              <a:gdLst>
                <a:gd name="connsiteX0" fmla="*/ 0 w 708660"/>
                <a:gd name="connsiteY0" fmla="*/ 2540 h 337820"/>
                <a:gd name="connsiteX1" fmla="*/ 381000 w 708660"/>
                <a:gd name="connsiteY1" fmla="*/ 55880 h 337820"/>
                <a:gd name="connsiteX2" fmla="*/ 708660 w 708660"/>
                <a:gd name="connsiteY2" fmla="*/ 337820 h 3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08660" h="337820">
                  <a:moveTo>
                    <a:pt x="0" y="2540"/>
                  </a:moveTo>
                  <a:cubicBezTo>
                    <a:pt x="131445" y="1270"/>
                    <a:pt x="262890" y="0"/>
                    <a:pt x="381000" y="55880"/>
                  </a:cubicBezTo>
                  <a:cubicBezTo>
                    <a:pt x="499110" y="111760"/>
                    <a:pt x="603885" y="224790"/>
                    <a:pt x="708660" y="33782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6655607" y="2000240"/>
              <a:ext cx="1547823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RGB-D </a:t>
              </a:r>
              <a:r>
                <a:rPr lang="ko-KR" altLang="en-US" sz="1000" dirty="0">
                  <a:solidFill>
                    <a:schemeClr val="tx1"/>
                  </a:solidFill>
                </a:rPr>
                <a:t>센서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76" name="타원 75"/>
            <p:cNvSpPr/>
            <p:nvPr/>
          </p:nvSpPr>
          <p:spPr>
            <a:xfrm>
              <a:off x="5030392" y="2000240"/>
              <a:ext cx="1485911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Pi 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카메라 종료</a:t>
              </a:r>
            </a:p>
          </p:txBody>
        </p:sp>
        <p:sp>
          <p:nvSpPr>
            <p:cNvPr id="77" name="자유형 76"/>
            <p:cNvSpPr/>
            <p:nvPr/>
          </p:nvSpPr>
          <p:spPr>
            <a:xfrm>
              <a:off x="3079115" y="1760221"/>
              <a:ext cx="668655" cy="254726"/>
            </a:xfrm>
            <a:custGeom>
              <a:avLst/>
              <a:gdLst>
                <a:gd name="connsiteX0" fmla="*/ 617220 w 617220"/>
                <a:gd name="connsiteY0" fmla="*/ 0 h 297180"/>
                <a:gd name="connsiteX1" fmla="*/ 251460 w 617220"/>
                <a:gd name="connsiteY1" fmla="*/ 144780 h 297180"/>
                <a:gd name="connsiteX2" fmla="*/ 0 w 617220"/>
                <a:gd name="connsiteY2" fmla="*/ 297180 h 297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7220" h="297180">
                  <a:moveTo>
                    <a:pt x="617220" y="0"/>
                  </a:moveTo>
                  <a:cubicBezTo>
                    <a:pt x="485775" y="47625"/>
                    <a:pt x="354330" y="95250"/>
                    <a:pt x="251460" y="144780"/>
                  </a:cubicBezTo>
                  <a:cubicBezTo>
                    <a:pt x="148590" y="194310"/>
                    <a:pt x="74295" y="245745"/>
                    <a:pt x="0" y="29718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자유형 77"/>
            <p:cNvSpPr/>
            <p:nvPr/>
          </p:nvSpPr>
          <p:spPr>
            <a:xfrm>
              <a:off x="3765656" y="1805940"/>
              <a:ext cx="105939" cy="163286"/>
            </a:xfrm>
            <a:custGeom>
              <a:avLst/>
              <a:gdLst>
                <a:gd name="connsiteX0" fmla="*/ 97790 w 97790"/>
                <a:gd name="connsiteY0" fmla="*/ 0 h 190500"/>
                <a:gd name="connsiteX1" fmla="*/ 13970 w 97790"/>
                <a:gd name="connsiteY1" fmla="*/ 106680 h 190500"/>
                <a:gd name="connsiteX2" fmla="*/ 13970 w 97790"/>
                <a:gd name="connsiteY2" fmla="*/ 19050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90" h="190500">
                  <a:moveTo>
                    <a:pt x="97790" y="0"/>
                  </a:moveTo>
                  <a:cubicBezTo>
                    <a:pt x="62865" y="37465"/>
                    <a:pt x="27940" y="74930"/>
                    <a:pt x="13970" y="106680"/>
                  </a:cubicBezTo>
                  <a:cubicBezTo>
                    <a:pt x="0" y="138430"/>
                    <a:pt x="6985" y="164465"/>
                    <a:pt x="13970" y="19050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자유형 78"/>
            <p:cNvSpPr/>
            <p:nvPr/>
          </p:nvSpPr>
          <p:spPr>
            <a:xfrm>
              <a:off x="5522596" y="1844040"/>
              <a:ext cx="173355" cy="130629"/>
            </a:xfrm>
            <a:custGeom>
              <a:avLst/>
              <a:gdLst>
                <a:gd name="connsiteX0" fmla="*/ 0 w 160020"/>
                <a:gd name="connsiteY0" fmla="*/ 0 h 152400"/>
                <a:gd name="connsiteX1" fmla="*/ 114300 w 160020"/>
                <a:gd name="connsiteY1" fmla="*/ 91440 h 152400"/>
                <a:gd name="connsiteX2" fmla="*/ 160020 w 160020"/>
                <a:gd name="connsiteY2" fmla="*/ 15240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020" h="152400">
                  <a:moveTo>
                    <a:pt x="0" y="0"/>
                  </a:moveTo>
                  <a:cubicBezTo>
                    <a:pt x="43815" y="33020"/>
                    <a:pt x="87630" y="66040"/>
                    <a:pt x="114300" y="91440"/>
                  </a:cubicBezTo>
                  <a:cubicBezTo>
                    <a:pt x="140970" y="116840"/>
                    <a:pt x="150495" y="134620"/>
                    <a:pt x="160020" y="15240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자유형 79"/>
            <p:cNvSpPr/>
            <p:nvPr/>
          </p:nvSpPr>
          <p:spPr>
            <a:xfrm>
              <a:off x="5687695" y="1752600"/>
              <a:ext cx="1073150" cy="274320"/>
            </a:xfrm>
            <a:custGeom>
              <a:avLst/>
              <a:gdLst>
                <a:gd name="connsiteX0" fmla="*/ 0 w 990600"/>
                <a:gd name="connsiteY0" fmla="*/ 0 h 320040"/>
                <a:gd name="connsiteX1" fmla="*/ 419100 w 990600"/>
                <a:gd name="connsiteY1" fmla="*/ 114300 h 320040"/>
                <a:gd name="connsiteX2" fmla="*/ 990600 w 990600"/>
                <a:gd name="connsiteY2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0600" h="320040">
                  <a:moveTo>
                    <a:pt x="0" y="0"/>
                  </a:moveTo>
                  <a:cubicBezTo>
                    <a:pt x="127000" y="30480"/>
                    <a:pt x="254000" y="60960"/>
                    <a:pt x="419100" y="114300"/>
                  </a:cubicBezTo>
                  <a:cubicBezTo>
                    <a:pt x="584200" y="167640"/>
                    <a:pt x="787400" y="243840"/>
                    <a:pt x="990600" y="32004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자유형 80"/>
            <p:cNvSpPr/>
            <p:nvPr/>
          </p:nvSpPr>
          <p:spPr>
            <a:xfrm flipV="1">
              <a:off x="1089661" y="2964176"/>
              <a:ext cx="380738" cy="326710"/>
            </a:xfrm>
            <a:custGeom>
              <a:avLst/>
              <a:gdLst>
                <a:gd name="connsiteX0" fmla="*/ 0 w 464820"/>
                <a:gd name="connsiteY0" fmla="*/ 0 h 320040"/>
                <a:gd name="connsiteX1" fmla="*/ 464820 w 464820"/>
                <a:gd name="connsiteY1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820" h="320040">
                  <a:moveTo>
                    <a:pt x="0" y="0"/>
                  </a:moveTo>
                  <a:lnTo>
                    <a:pt x="464820" y="32004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타원 81"/>
            <p:cNvSpPr/>
            <p:nvPr/>
          </p:nvSpPr>
          <p:spPr>
            <a:xfrm>
              <a:off x="5959121" y="2643183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구동 시작</a:t>
              </a:r>
            </a:p>
          </p:txBody>
        </p:sp>
        <p:sp>
          <p:nvSpPr>
            <p:cNvPr id="83" name="타원 82"/>
            <p:cNvSpPr/>
            <p:nvPr/>
          </p:nvSpPr>
          <p:spPr>
            <a:xfrm>
              <a:off x="7816473" y="3643315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기구부 구동 정지</a:t>
              </a:r>
            </a:p>
          </p:txBody>
        </p:sp>
        <p:sp>
          <p:nvSpPr>
            <p:cNvPr id="84" name="자유형 83"/>
            <p:cNvSpPr/>
            <p:nvPr/>
          </p:nvSpPr>
          <p:spPr>
            <a:xfrm>
              <a:off x="7280910" y="3004184"/>
              <a:ext cx="313690" cy="365760"/>
            </a:xfrm>
            <a:custGeom>
              <a:avLst/>
              <a:gdLst>
                <a:gd name="connsiteX0" fmla="*/ 289560 w 289560"/>
                <a:gd name="connsiteY0" fmla="*/ 365760 h 365760"/>
                <a:gd name="connsiteX1" fmla="*/ 236220 w 289560"/>
                <a:gd name="connsiteY1" fmla="*/ 167640 h 365760"/>
                <a:gd name="connsiteX2" fmla="*/ 0 w 289560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560" h="365760">
                  <a:moveTo>
                    <a:pt x="289560" y="365760"/>
                  </a:moveTo>
                  <a:cubicBezTo>
                    <a:pt x="287020" y="297180"/>
                    <a:pt x="284480" y="228600"/>
                    <a:pt x="236220" y="167640"/>
                  </a:cubicBezTo>
                  <a:cubicBezTo>
                    <a:pt x="187960" y="106680"/>
                    <a:pt x="93980" y="53340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5" name="그룹 84"/>
            <p:cNvGrpSpPr/>
            <p:nvPr/>
          </p:nvGrpSpPr>
          <p:grpSpPr>
            <a:xfrm>
              <a:off x="619096" y="4682976"/>
              <a:ext cx="464347" cy="571504"/>
              <a:chOff x="642910" y="571480"/>
              <a:chExt cx="571504" cy="857256"/>
            </a:xfrm>
          </p:grpSpPr>
          <p:sp>
            <p:nvSpPr>
              <p:cNvPr id="86" name="타원 85"/>
              <p:cNvSpPr/>
              <p:nvPr/>
            </p:nvSpPr>
            <p:spPr>
              <a:xfrm>
                <a:off x="785786" y="571480"/>
                <a:ext cx="285752" cy="285752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00" dirty="0"/>
              </a:p>
            </p:txBody>
          </p:sp>
          <p:cxnSp>
            <p:nvCxnSpPr>
              <p:cNvPr id="87" name="직선 연결선 86"/>
              <p:cNvCxnSpPr/>
              <p:nvPr/>
            </p:nvCxnSpPr>
            <p:spPr>
              <a:xfrm>
                <a:off x="642910" y="1000108"/>
                <a:ext cx="571504" cy="158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직선 연결선 87"/>
              <p:cNvCxnSpPr/>
              <p:nvPr/>
            </p:nvCxnSpPr>
            <p:spPr>
              <a:xfrm rot="5400000">
                <a:off x="786580" y="1000108"/>
                <a:ext cx="284958" cy="79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직선 연결선 88"/>
              <p:cNvCxnSpPr/>
              <p:nvPr/>
            </p:nvCxnSpPr>
            <p:spPr>
              <a:xfrm rot="5400000">
                <a:off x="678629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직선 연결선 89"/>
              <p:cNvCxnSpPr/>
              <p:nvPr/>
            </p:nvCxnSpPr>
            <p:spPr>
              <a:xfrm rot="16200000" flipV="1">
                <a:off x="892943" y="1178703"/>
                <a:ext cx="285752" cy="214314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0"/>
            <p:cNvSpPr txBox="1"/>
            <p:nvPr/>
          </p:nvSpPr>
          <p:spPr>
            <a:xfrm>
              <a:off x="154749" y="5254482"/>
              <a:ext cx="1470432" cy="246211"/>
            </a:xfrm>
            <a:prstGeom prst="rect">
              <a:avLst/>
            </a:prstGeom>
            <a:noFill/>
          </p:spPr>
          <p:txBody>
            <a:bodyPr wrap="square" lIns="91429" tIns="45715" rIns="91429" bIns="45715" rtlCol="0">
              <a:spAutoFit/>
            </a:bodyPr>
            <a:lstStyle/>
            <a:p>
              <a:pPr algn="ctr"/>
              <a:r>
                <a:rPr lang="ko-KR" altLang="en-US" sz="1000" dirty="0"/>
                <a:t>로봇암 </a:t>
              </a:r>
              <a:r>
                <a:rPr lang="en-US" altLang="ko-KR" sz="1000" dirty="0"/>
                <a:t>RF </a:t>
              </a:r>
              <a:r>
                <a:rPr lang="ko-KR" altLang="en-US" sz="1000" dirty="0"/>
                <a:t>조종사</a:t>
              </a:r>
            </a:p>
          </p:txBody>
        </p:sp>
        <p:sp>
          <p:nvSpPr>
            <p:cNvPr id="92" name="타원 91"/>
            <p:cNvSpPr/>
            <p:nvPr/>
          </p:nvSpPr>
          <p:spPr>
            <a:xfrm>
              <a:off x="7816473" y="4429132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로봇암부 회전</a:t>
              </a:r>
            </a:p>
          </p:txBody>
        </p:sp>
        <p:sp>
          <p:nvSpPr>
            <p:cNvPr id="93" name="타원 92"/>
            <p:cNvSpPr/>
            <p:nvPr/>
          </p:nvSpPr>
          <p:spPr>
            <a:xfrm>
              <a:off x="7816473" y="4857759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엔드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전후진</a:t>
              </a:r>
            </a:p>
          </p:txBody>
        </p:sp>
        <p:sp>
          <p:nvSpPr>
            <p:cNvPr id="94" name="타원 93"/>
            <p:cNvSpPr/>
            <p:nvPr/>
          </p:nvSpPr>
          <p:spPr>
            <a:xfrm>
              <a:off x="7816473" y="5286388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엔드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좌우 이동</a:t>
              </a:r>
            </a:p>
          </p:txBody>
        </p:sp>
        <p:sp>
          <p:nvSpPr>
            <p:cNvPr id="95" name="타원 94"/>
            <p:cNvSpPr/>
            <p:nvPr/>
          </p:nvSpPr>
          <p:spPr>
            <a:xfrm>
              <a:off x="1470398" y="4827279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무선신호 전송</a:t>
              </a:r>
            </a:p>
          </p:txBody>
        </p:sp>
        <p:sp>
          <p:nvSpPr>
            <p:cNvPr id="96" name="타원 95"/>
            <p:cNvSpPr/>
            <p:nvPr/>
          </p:nvSpPr>
          <p:spPr>
            <a:xfrm>
              <a:off x="3559959" y="4827279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무선신호 수신</a:t>
              </a:r>
            </a:p>
          </p:txBody>
        </p:sp>
        <p:sp>
          <p:nvSpPr>
            <p:cNvPr id="97" name="타원 96"/>
            <p:cNvSpPr/>
            <p:nvPr/>
          </p:nvSpPr>
          <p:spPr>
            <a:xfrm>
              <a:off x="5649521" y="4827279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RF </a:t>
              </a:r>
              <a:r>
                <a:rPr lang="ko-KR" altLang="en-US" sz="1000" dirty="0">
                  <a:solidFill>
                    <a:schemeClr val="tx1"/>
                  </a:solidFill>
                </a:rPr>
                <a:t>조정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신호 해석</a:t>
              </a:r>
              <a:r>
                <a:rPr lang="en-US" altLang="ko-KR" sz="1000" dirty="0">
                  <a:solidFill>
                    <a:schemeClr val="tx1"/>
                  </a:solidFill>
                </a:rPr>
                <a:t>/</a:t>
              </a:r>
              <a:r>
                <a:rPr lang="ko-KR" altLang="en-US" sz="1000" dirty="0">
                  <a:solidFill>
                    <a:schemeClr val="tx1"/>
                  </a:solidFill>
                </a:rPr>
                <a:t>제어</a:t>
              </a:r>
            </a:p>
          </p:txBody>
        </p:sp>
        <p:cxnSp>
          <p:nvCxnSpPr>
            <p:cNvPr id="98" name="직선 화살표 연결선 97"/>
            <p:cNvCxnSpPr>
              <a:endCxn id="95" idx="2"/>
            </p:cNvCxnSpPr>
            <p:nvPr/>
          </p:nvCxnSpPr>
          <p:spPr>
            <a:xfrm>
              <a:off x="1160834" y="5000636"/>
              <a:ext cx="309565" cy="4095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화살표 연결선 98"/>
            <p:cNvCxnSpPr>
              <a:stCxn id="95" idx="6"/>
              <a:endCxn id="96" idx="2"/>
            </p:cNvCxnSpPr>
            <p:nvPr/>
          </p:nvCxnSpPr>
          <p:spPr>
            <a:xfrm>
              <a:off x="3405178" y="5041593"/>
              <a:ext cx="1547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화살표 연결선 99"/>
            <p:cNvCxnSpPr>
              <a:stCxn id="96" idx="6"/>
              <a:endCxn id="97" idx="2"/>
            </p:cNvCxnSpPr>
            <p:nvPr/>
          </p:nvCxnSpPr>
          <p:spPr>
            <a:xfrm>
              <a:off x="5494739" y="5041593"/>
              <a:ext cx="15478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직선 화살표 연결선 100"/>
            <p:cNvCxnSpPr>
              <a:stCxn id="97" idx="6"/>
              <a:endCxn id="93" idx="2"/>
            </p:cNvCxnSpPr>
            <p:nvPr/>
          </p:nvCxnSpPr>
          <p:spPr>
            <a:xfrm flipV="1">
              <a:off x="7584299" y="5036356"/>
              <a:ext cx="232174" cy="523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직선 화살표 연결선 101"/>
            <p:cNvCxnSpPr>
              <a:stCxn id="97" idx="6"/>
              <a:endCxn id="92" idx="2"/>
            </p:cNvCxnSpPr>
            <p:nvPr/>
          </p:nvCxnSpPr>
          <p:spPr>
            <a:xfrm flipV="1">
              <a:off x="7584299" y="4607728"/>
              <a:ext cx="232174" cy="43386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화살표 연결선 102"/>
            <p:cNvCxnSpPr>
              <a:stCxn id="97" idx="6"/>
              <a:endCxn id="94" idx="2"/>
            </p:cNvCxnSpPr>
            <p:nvPr/>
          </p:nvCxnSpPr>
          <p:spPr>
            <a:xfrm>
              <a:off x="7584299" y="5041595"/>
              <a:ext cx="232174" cy="42338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타원 103"/>
            <p:cNvSpPr/>
            <p:nvPr/>
          </p:nvSpPr>
          <p:spPr>
            <a:xfrm>
              <a:off x="1470398" y="4286256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카메라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이미지 확인</a:t>
              </a:r>
            </a:p>
          </p:txBody>
        </p:sp>
        <p:sp>
          <p:nvSpPr>
            <p:cNvPr id="105" name="자유형 104"/>
            <p:cNvSpPr/>
            <p:nvPr/>
          </p:nvSpPr>
          <p:spPr>
            <a:xfrm flipV="1">
              <a:off x="1089625" y="4572007"/>
              <a:ext cx="380772" cy="326710"/>
            </a:xfrm>
            <a:custGeom>
              <a:avLst/>
              <a:gdLst>
                <a:gd name="connsiteX0" fmla="*/ 0 w 464820"/>
                <a:gd name="connsiteY0" fmla="*/ 0 h 320040"/>
                <a:gd name="connsiteX1" fmla="*/ 464820 w 464820"/>
                <a:gd name="connsiteY1" fmla="*/ 32004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64820" h="320040">
                  <a:moveTo>
                    <a:pt x="0" y="0"/>
                  </a:moveTo>
                  <a:lnTo>
                    <a:pt x="464820" y="32004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6" name="타원 105"/>
            <p:cNvSpPr/>
            <p:nvPr/>
          </p:nvSpPr>
          <p:spPr>
            <a:xfrm>
              <a:off x="5959085" y="4286256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구동 시작</a:t>
              </a:r>
            </a:p>
          </p:txBody>
        </p:sp>
        <p:sp>
          <p:nvSpPr>
            <p:cNvPr id="107" name="타원 106"/>
            <p:cNvSpPr/>
            <p:nvPr/>
          </p:nvSpPr>
          <p:spPr>
            <a:xfrm>
              <a:off x="5959085" y="5357825"/>
              <a:ext cx="1779962" cy="35719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구동 정지</a:t>
              </a:r>
            </a:p>
          </p:txBody>
        </p:sp>
        <p:sp>
          <p:nvSpPr>
            <p:cNvPr id="108" name="자유형 107"/>
            <p:cNvSpPr/>
            <p:nvPr/>
          </p:nvSpPr>
          <p:spPr>
            <a:xfrm>
              <a:off x="7280875" y="4647257"/>
              <a:ext cx="313690" cy="365760"/>
            </a:xfrm>
            <a:custGeom>
              <a:avLst/>
              <a:gdLst>
                <a:gd name="connsiteX0" fmla="*/ 289560 w 289560"/>
                <a:gd name="connsiteY0" fmla="*/ 365760 h 365760"/>
                <a:gd name="connsiteX1" fmla="*/ 236220 w 289560"/>
                <a:gd name="connsiteY1" fmla="*/ 167640 h 365760"/>
                <a:gd name="connsiteX2" fmla="*/ 0 w 289560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9560" h="365760">
                  <a:moveTo>
                    <a:pt x="289560" y="365760"/>
                  </a:moveTo>
                  <a:cubicBezTo>
                    <a:pt x="287020" y="297180"/>
                    <a:pt x="284480" y="228600"/>
                    <a:pt x="236220" y="167640"/>
                  </a:cubicBezTo>
                  <a:cubicBezTo>
                    <a:pt x="187960" y="106680"/>
                    <a:pt x="93980" y="53340"/>
                    <a:pt x="0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자유형 108"/>
            <p:cNvSpPr/>
            <p:nvPr/>
          </p:nvSpPr>
          <p:spPr>
            <a:xfrm>
              <a:off x="7421211" y="5051117"/>
              <a:ext cx="209127" cy="306708"/>
            </a:xfrm>
            <a:custGeom>
              <a:avLst/>
              <a:gdLst>
                <a:gd name="connsiteX0" fmla="*/ 152400 w 193040"/>
                <a:gd name="connsiteY0" fmla="*/ 0 h 419100"/>
                <a:gd name="connsiteX1" fmla="*/ 167640 w 193040"/>
                <a:gd name="connsiteY1" fmla="*/ 205740 h 419100"/>
                <a:gd name="connsiteX2" fmla="*/ 0 w 193040"/>
                <a:gd name="connsiteY2" fmla="*/ 41910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3040" h="419100">
                  <a:moveTo>
                    <a:pt x="152400" y="0"/>
                  </a:moveTo>
                  <a:cubicBezTo>
                    <a:pt x="172720" y="67945"/>
                    <a:pt x="193040" y="135890"/>
                    <a:pt x="167640" y="205740"/>
                  </a:cubicBezTo>
                  <a:cubicBezTo>
                    <a:pt x="142240" y="275590"/>
                    <a:pt x="71120" y="347345"/>
                    <a:pt x="0" y="41910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91429" tIns="45715" rIns="91429" bIns="45715"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10" name="직선 연결선 109"/>
            <p:cNvCxnSpPr/>
            <p:nvPr/>
          </p:nvCxnSpPr>
          <p:spPr>
            <a:xfrm>
              <a:off x="154748" y="2571744"/>
              <a:ext cx="9596505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/>
            <p:cNvCxnSpPr/>
            <p:nvPr/>
          </p:nvCxnSpPr>
          <p:spPr>
            <a:xfrm>
              <a:off x="154748" y="4143380"/>
              <a:ext cx="9596505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154748" y="5786454"/>
              <a:ext cx="9596505" cy="158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타원 112"/>
            <p:cNvSpPr/>
            <p:nvPr/>
          </p:nvSpPr>
          <p:spPr>
            <a:xfrm>
              <a:off x="1523976" y="5984319"/>
              <a:ext cx="1934779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로봇 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ROS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노드 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실행 제어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114" name="타원 113"/>
            <p:cNvSpPr/>
            <p:nvPr/>
          </p:nvSpPr>
          <p:spPr>
            <a:xfrm>
              <a:off x="3750460" y="5984319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사다리 미션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115" name="타원 114"/>
            <p:cNvSpPr/>
            <p:nvPr/>
          </p:nvSpPr>
          <p:spPr>
            <a:xfrm>
              <a:off x="5750724" y="5984319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문열기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116" name="타원 115"/>
            <p:cNvSpPr/>
            <p:nvPr/>
          </p:nvSpPr>
          <p:spPr>
            <a:xfrm>
              <a:off x="7822426" y="5984319"/>
              <a:ext cx="1702606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계단 미션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자동 제어 시작</a:t>
              </a:r>
            </a:p>
          </p:txBody>
        </p:sp>
        <p:sp>
          <p:nvSpPr>
            <p:cNvPr id="117" name="자유형 116"/>
            <p:cNvSpPr/>
            <p:nvPr/>
          </p:nvSpPr>
          <p:spPr>
            <a:xfrm flipV="1">
              <a:off x="1166786" y="6175161"/>
              <a:ext cx="357190" cy="45719"/>
            </a:xfrm>
            <a:custGeom>
              <a:avLst/>
              <a:gdLst>
                <a:gd name="connsiteX0" fmla="*/ 0 w 333213"/>
                <a:gd name="connsiteY0" fmla="*/ 0 h 54244"/>
                <a:gd name="connsiteX1" fmla="*/ 333213 w 333213"/>
                <a:gd name="connsiteY1" fmla="*/ 54244 h 5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3213" h="54244">
                  <a:moveTo>
                    <a:pt x="0" y="0"/>
                  </a:moveTo>
                  <a:lnTo>
                    <a:pt x="333213" y="54244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8" name="자유형 117"/>
            <p:cNvSpPr/>
            <p:nvPr/>
          </p:nvSpPr>
          <p:spPr>
            <a:xfrm>
              <a:off x="3494868" y="6202729"/>
              <a:ext cx="224725" cy="0"/>
            </a:xfrm>
            <a:custGeom>
              <a:avLst/>
              <a:gdLst>
                <a:gd name="connsiteX0" fmla="*/ 0 w 224725"/>
                <a:gd name="connsiteY0" fmla="*/ 0 h 0"/>
                <a:gd name="connsiteX1" fmla="*/ 224725 w 2247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4725">
                  <a:moveTo>
                    <a:pt x="0" y="0"/>
                  </a:moveTo>
                  <a:lnTo>
                    <a:pt x="224725" y="0"/>
                  </a:ln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9" name="자유형 118"/>
            <p:cNvSpPr/>
            <p:nvPr/>
          </p:nvSpPr>
          <p:spPr>
            <a:xfrm>
              <a:off x="3425125" y="5940550"/>
              <a:ext cx="2471980" cy="161440"/>
            </a:xfrm>
            <a:custGeom>
              <a:avLst/>
              <a:gdLst>
                <a:gd name="connsiteX0" fmla="*/ 0 w 2471980"/>
                <a:gd name="connsiteY0" fmla="*/ 161440 h 161440"/>
                <a:gd name="connsiteX1" fmla="*/ 658678 w 2471980"/>
                <a:gd name="connsiteY1" fmla="*/ 21956 h 161440"/>
                <a:gd name="connsiteX2" fmla="*/ 2115519 w 2471980"/>
                <a:gd name="connsiteY2" fmla="*/ 29705 h 161440"/>
                <a:gd name="connsiteX3" fmla="*/ 2471980 w 2471980"/>
                <a:gd name="connsiteY3" fmla="*/ 130444 h 161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1980" h="161440">
                  <a:moveTo>
                    <a:pt x="0" y="161440"/>
                  </a:moveTo>
                  <a:cubicBezTo>
                    <a:pt x="153046" y="102676"/>
                    <a:pt x="306092" y="43912"/>
                    <a:pt x="658678" y="21956"/>
                  </a:cubicBezTo>
                  <a:cubicBezTo>
                    <a:pt x="1011264" y="0"/>
                    <a:pt x="1813302" y="11624"/>
                    <a:pt x="2115519" y="29705"/>
                  </a:cubicBezTo>
                  <a:cubicBezTo>
                    <a:pt x="2417736" y="47786"/>
                    <a:pt x="2444858" y="89115"/>
                    <a:pt x="2471980" y="130444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0" name="자유형 119"/>
            <p:cNvSpPr/>
            <p:nvPr/>
          </p:nvSpPr>
          <p:spPr>
            <a:xfrm>
              <a:off x="3316637" y="5857892"/>
              <a:ext cx="4587499" cy="213102"/>
            </a:xfrm>
            <a:custGeom>
              <a:avLst/>
              <a:gdLst>
                <a:gd name="connsiteX0" fmla="*/ 0 w 4587499"/>
                <a:gd name="connsiteY0" fmla="*/ 197603 h 213102"/>
                <a:gd name="connsiteX1" fmla="*/ 364210 w 4587499"/>
                <a:gd name="connsiteY1" fmla="*/ 50369 h 213102"/>
                <a:gd name="connsiteX2" fmla="*/ 1263112 w 4587499"/>
                <a:gd name="connsiteY2" fmla="*/ 3875 h 213102"/>
                <a:gd name="connsiteX3" fmla="*/ 3370882 w 4587499"/>
                <a:gd name="connsiteY3" fmla="*/ 34871 h 213102"/>
                <a:gd name="connsiteX4" fmla="*/ 4587499 w 4587499"/>
                <a:gd name="connsiteY4" fmla="*/ 213102 h 21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87499" h="213102">
                  <a:moveTo>
                    <a:pt x="0" y="197603"/>
                  </a:moveTo>
                  <a:cubicBezTo>
                    <a:pt x="76845" y="140130"/>
                    <a:pt x="153691" y="82657"/>
                    <a:pt x="364210" y="50369"/>
                  </a:cubicBezTo>
                  <a:cubicBezTo>
                    <a:pt x="574729" y="18081"/>
                    <a:pt x="1263112" y="3875"/>
                    <a:pt x="1263112" y="3875"/>
                  </a:cubicBezTo>
                  <a:cubicBezTo>
                    <a:pt x="1764224" y="1292"/>
                    <a:pt x="2816818" y="0"/>
                    <a:pt x="3370882" y="34871"/>
                  </a:cubicBezTo>
                  <a:cubicBezTo>
                    <a:pt x="3924946" y="69742"/>
                    <a:pt x="4256222" y="141422"/>
                    <a:pt x="4587499" y="213102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1" name="타원 120"/>
            <p:cNvSpPr/>
            <p:nvPr/>
          </p:nvSpPr>
          <p:spPr>
            <a:xfrm>
              <a:off x="3024174" y="6429396"/>
              <a:ext cx="1214446" cy="3571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자동 제어 </a:t>
              </a:r>
              <a:endParaRPr lang="en-US" altLang="ko-KR" sz="9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/>
                  </a:solidFill>
                </a:rPr>
                <a:t>비상 정지</a:t>
              </a:r>
              <a:endParaRPr lang="ko-KR" altLang="en-US" sz="900" dirty="0">
                <a:solidFill>
                  <a:schemeClr val="tx1"/>
                </a:solidFill>
              </a:endParaRPr>
            </a:p>
          </p:txBody>
        </p:sp>
        <p:sp>
          <p:nvSpPr>
            <p:cNvPr id="122" name="자유형 121"/>
            <p:cNvSpPr/>
            <p:nvPr/>
          </p:nvSpPr>
          <p:spPr>
            <a:xfrm>
              <a:off x="2564969" y="6437850"/>
              <a:ext cx="418455" cy="170481"/>
            </a:xfrm>
            <a:custGeom>
              <a:avLst/>
              <a:gdLst>
                <a:gd name="connsiteX0" fmla="*/ 0 w 418455"/>
                <a:gd name="connsiteY0" fmla="*/ 0 h 170481"/>
                <a:gd name="connsiteX1" fmla="*/ 170482 w 418455"/>
                <a:gd name="connsiteY1" fmla="*/ 131736 h 170481"/>
                <a:gd name="connsiteX2" fmla="*/ 418455 w 418455"/>
                <a:gd name="connsiteY2" fmla="*/ 170481 h 170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8455" h="170481">
                  <a:moveTo>
                    <a:pt x="0" y="0"/>
                  </a:moveTo>
                  <a:cubicBezTo>
                    <a:pt x="50370" y="51661"/>
                    <a:pt x="100740" y="103323"/>
                    <a:pt x="170482" y="131736"/>
                  </a:cubicBezTo>
                  <a:cubicBezTo>
                    <a:pt x="240225" y="160150"/>
                    <a:pt x="329340" y="165315"/>
                    <a:pt x="418455" y="170481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3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2809860" y="2071678"/>
              <a:ext cx="249953" cy="242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4" name="Picture 4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4310058" y="2214554"/>
              <a:ext cx="620384" cy="207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25" name="타원 124"/>
            <p:cNvSpPr/>
            <p:nvPr/>
          </p:nvSpPr>
          <p:spPr>
            <a:xfrm>
              <a:off x="3327787" y="2000240"/>
              <a:ext cx="1547823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RGB-D </a:t>
              </a:r>
              <a:r>
                <a:rPr lang="ko-KR" altLang="en-US" sz="1000" dirty="0">
                  <a:solidFill>
                    <a:schemeClr val="tx1"/>
                  </a:solidFill>
                </a:rPr>
                <a:t>센서 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26" name="타원 125"/>
            <p:cNvSpPr/>
            <p:nvPr/>
          </p:nvSpPr>
          <p:spPr>
            <a:xfrm>
              <a:off x="1702572" y="2000240"/>
              <a:ext cx="1485911" cy="42862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9" tIns="45715" rIns="91429" bIns="45715" rtlCol="0" anchor="ctr"/>
            <a:lstStyle/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로봇암 </a:t>
              </a:r>
              <a:r>
                <a:rPr lang="en-US" altLang="ko-KR" sz="1000" dirty="0">
                  <a:solidFill>
                    <a:schemeClr val="tx1"/>
                  </a:solidFill>
                </a:rPr>
                <a:t>Pi </a:t>
              </a: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카메라 시작</a:t>
              </a:r>
            </a:p>
          </p:txBody>
        </p:sp>
        <p:pic>
          <p:nvPicPr>
            <p:cNvPr id="127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53208" y="1285860"/>
              <a:ext cx="4714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8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81770" y="642918"/>
              <a:ext cx="4714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9" name="Picture 1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953132" y="0"/>
              <a:ext cx="471428" cy="14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0" name="TextBox 129"/>
            <p:cNvSpPr txBox="1"/>
            <p:nvPr/>
          </p:nvSpPr>
          <p:spPr>
            <a:xfrm>
              <a:off x="1738290" y="0"/>
              <a:ext cx="1285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Use cases</a:t>
              </a:r>
              <a:endParaRPr lang="ko-KR" altLang="en-US" b="1" dirty="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57589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물리 컴포넌트</a:t>
            </a:r>
          </a:p>
          <a:p>
            <a:r>
              <a:rPr lang="ko-KR" altLang="en-US" sz="1400" dirty="0" smtClean="0"/>
              <a:t>모든 노드는 고정 </a:t>
            </a:r>
            <a:r>
              <a:rPr lang="en-US" altLang="ko-KR" sz="1400" dirty="0" err="1" smtClean="0"/>
              <a:t>ip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wifi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로 연결되어 있음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마스터 </a:t>
            </a:r>
            <a:r>
              <a:rPr lang="en-US" altLang="ko-KR" sz="1400" dirty="0" smtClean="0"/>
              <a:t>PC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i5</a:t>
            </a:r>
            <a:r>
              <a:rPr lang="ko-KR" altLang="en-US" sz="1400" dirty="0" smtClean="0"/>
              <a:t>이상 노트북 사용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마스터 노드 구동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로봇 구동 보드는 </a:t>
            </a:r>
            <a:r>
              <a:rPr lang="en-US" altLang="ko-KR" sz="1400" dirty="0" smtClean="0"/>
              <a:t>TK1</a:t>
            </a:r>
            <a:r>
              <a:rPr lang="ko-KR" altLang="en-US" sz="1400" dirty="0" smtClean="0"/>
              <a:t>임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TK1</a:t>
            </a:r>
            <a:r>
              <a:rPr lang="ko-KR" altLang="en-US" sz="1400" dirty="0" smtClean="0"/>
              <a:t>에 카메라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XTion</a:t>
            </a:r>
            <a:r>
              <a:rPr lang="ko-KR" altLang="en-US" sz="1400" dirty="0" smtClean="0"/>
              <a:t> 연결해 </a:t>
            </a:r>
            <a:r>
              <a:rPr lang="en-US" altLang="ko-KR" sz="1400" dirty="0" smtClean="0"/>
              <a:t>ROS node </a:t>
            </a:r>
            <a:r>
              <a:rPr lang="ko-KR" altLang="en-US" sz="1400" dirty="0" smtClean="0"/>
              <a:t>구동함</a:t>
            </a:r>
            <a:r>
              <a:rPr lang="en-US" altLang="ko-KR" sz="1400" dirty="0" smtClean="0"/>
              <a:t>. </a:t>
            </a:r>
          </a:p>
          <a:p>
            <a:r>
              <a:rPr lang="en-US" altLang="ko-KR" sz="1400" dirty="0" smtClean="0"/>
              <a:t>IMU </a:t>
            </a:r>
            <a:r>
              <a:rPr lang="ko-KR" altLang="en-US" sz="1400" dirty="0" smtClean="0"/>
              <a:t>센서는 </a:t>
            </a:r>
            <a:r>
              <a:rPr lang="ko-KR" altLang="en-US" sz="1400" dirty="0" err="1" smtClean="0"/>
              <a:t>라즈베리파이</a:t>
            </a:r>
            <a:r>
              <a:rPr lang="ko-KR" altLang="en-US" sz="1400" dirty="0" smtClean="0"/>
              <a:t> 사용함 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라즈베리파이는</a:t>
            </a:r>
            <a:r>
              <a:rPr lang="ko-KR" altLang="en-US" sz="1400" dirty="0" smtClean="0"/>
              <a:t> 기본 센서만 사용</a:t>
            </a:r>
            <a:r>
              <a:rPr lang="en-US" altLang="ko-KR" sz="1400" dirty="0" smtClean="0"/>
              <a:t>).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14054" y="6478810"/>
            <a:ext cx="226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&lt;&lt;node&gt;&gt;: ROS node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84"/>
            <a:ext cx="902239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3268" y="5857892"/>
            <a:ext cx="786882" cy="2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02404" y="5857892"/>
            <a:ext cx="400045" cy="368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20569" y="5214951"/>
            <a:ext cx="593485" cy="401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4054" y="5143512"/>
            <a:ext cx="364986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7606" y="5857892"/>
            <a:ext cx="100232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27774" y="6215062"/>
            <a:ext cx="1002323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516916" y="2643182"/>
            <a:ext cx="637438" cy="56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자유형 13"/>
          <p:cNvSpPr/>
          <p:nvPr/>
        </p:nvSpPr>
        <p:spPr>
          <a:xfrm>
            <a:off x="-241822" y="1021308"/>
            <a:ext cx="9341369" cy="4335439"/>
          </a:xfrm>
          <a:custGeom>
            <a:avLst/>
            <a:gdLst>
              <a:gd name="connsiteX0" fmla="*/ 586854 w 10119816"/>
              <a:gd name="connsiteY0" fmla="*/ 998562 h 4335439"/>
              <a:gd name="connsiteX1" fmla="*/ 3971499 w 10119816"/>
              <a:gd name="connsiteY1" fmla="*/ 1025857 h 4335439"/>
              <a:gd name="connsiteX2" fmla="*/ 5390866 w 10119816"/>
              <a:gd name="connsiteY2" fmla="*/ 943971 h 4335439"/>
              <a:gd name="connsiteX3" fmla="*/ 6059606 w 10119816"/>
              <a:gd name="connsiteY3" fmla="*/ 261583 h 4335439"/>
              <a:gd name="connsiteX4" fmla="*/ 6673756 w 10119816"/>
              <a:gd name="connsiteY4" fmla="*/ 125105 h 4335439"/>
              <a:gd name="connsiteX5" fmla="*/ 9253183 w 10119816"/>
              <a:gd name="connsiteY5" fmla="*/ 152400 h 4335439"/>
              <a:gd name="connsiteX6" fmla="*/ 9990162 w 10119816"/>
              <a:gd name="connsiteY6" fmla="*/ 1039505 h 4335439"/>
              <a:gd name="connsiteX7" fmla="*/ 10031105 w 10119816"/>
              <a:gd name="connsiteY7" fmla="*/ 3168556 h 4335439"/>
              <a:gd name="connsiteX8" fmla="*/ 9676263 w 10119816"/>
              <a:gd name="connsiteY8" fmla="*/ 4192138 h 4335439"/>
              <a:gd name="connsiteX9" fmla="*/ 8229600 w 10119816"/>
              <a:gd name="connsiteY9" fmla="*/ 4028365 h 4335439"/>
              <a:gd name="connsiteX10" fmla="*/ 6823881 w 10119816"/>
              <a:gd name="connsiteY10" fmla="*/ 3973774 h 4335439"/>
              <a:gd name="connsiteX11" fmla="*/ 5936777 w 10119816"/>
              <a:gd name="connsiteY11" fmla="*/ 3277738 h 4335439"/>
              <a:gd name="connsiteX12" fmla="*/ 2033517 w 10119816"/>
              <a:gd name="connsiteY12" fmla="*/ 3154908 h 4335439"/>
              <a:gd name="connsiteX13" fmla="*/ 1228299 w 10119816"/>
              <a:gd name="connsiteY13" fmla="*/ 3168556 h 4335439"/>
              <a:gd name="connsiteX14" fmla="*/ 777923 w 10119816"/>
              <a:gd name="connsiteY14" fmla="*/ 3182203 h 4335439"/>
              <a:gd name="connsiteX15" fmla="*/ 491320 w 10119816"/>
              <a:gd name="connsiteY15" fmla="*/ 2813714 h 4335439"/>
              <a:gd name="connsiteX16" fmla="*/ 450377 w 10119816"/>
              <a:gd name="connsiteY16" fmla="*/ 1407994 h 4335439"/>
              <a:gd name="connsiteX17" fmla="*/ 586854 w 10119816"/>
              <a:gd name="connsiteY17" fmla="*/ 998562 h 4335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119816" h="4335439">
                <a:moveTo>
                  <a:pt x="586854" y="998562"/>
                </a:moveTo>
                <a:cubicBezTo>
                  <a:pt x="1173708" y="934873"/>
                  <a:pt x="3170830" y="1034956"/>
                  <a:pt x="3971499" y="1025857"/>
                </a:cubicBezTo>
                <a:cubicBezTo>
                  <a:pt x="4772168" y="1016759"/>
                  <a:pt x="5042848" y="1071350"/>
                  <a:pt x="5390866" y="943971"/>
                </a:cubicBezTo>
                <a:cubicBezTo>
                  <a:pt x="5738884" y="816592"/>
                  <a:pt x="5845791" y="398061"/>
                  <a:pt x="6059606" y="261583"/>
                </a:cubicBezTo>
                <a:cubicBezTo>
                  <a:pt x="6273421" y="125105"/>
                  <a:pt x="6141493" y="143302"/>
                  <a:pt x="6673756" y="125105"/>
                </a:cubicBezTo>
                <a:cubicBezTo>
                  <a:pt x="7206019" y="106908"/>
                  <a:pt x="8700449" y="0"/>
                  <a:pt x="9253183" y="152400"/>
                </a:cubicBezTo>
                <a:cubicBezTo>
                  <a:pt x="9805917" y="304800"/>
                  <a:pt x="9860508" y="536812"/>
                  <a:pt x="9990162" y="1039505"/>
                </a:cubicBezTo>
                <a:cubicBezTo>
                  <a:pt x="10119816" y="1542198"/>
                  <a:pt x="10083421" y="2643117"/>
                  <a:pt x="10031105" y="3168556"/>
                </a:cubicBezTo>
                <a:cubicBezTo>
                  <a:pt x="9978789" y="3693995"/>
                  <a:pt x="9976514" y="4048837"/>
                  <a:pt x="9676263" y="4192138"/>
                </a:cubicBezTo>
                <a:cubicBezTo>
                  <a:pt x="9376012" y="4335439"/>
                  <a:pt x="8704997" y="4064759"/>
                  <a:pt x="8229600" y="4028365"/>
                </a:cubicBezTo>
                <a:cubicBezTo>
                  <a:pt x="7754203" y="3991971"/>
                  <a:pt x="7206018" y="4098878"/>
                  <a:pt x="6823881" y="3973774"/>
                </a:cubicBezTo>
                <a:cubicBezTo>
                  <a:pt x="6441744" y="3848670"/>
                  <a:pt x="6735171" y="3414216"/>
                  <a:pt x="5936777" y="3277738"/>
                </a:cubicBezTo>
                <a:cubicBezTo>
                  <a:pt x="5138383" y="3141260"/>
                  <a:pt x="2818263" y="3173105"/>
                  <a:pt x="2033517" y="3154908"/>
                </a:cubicBezTo>
                <a:lnTo>
                  <a:pt x="1228299" y="3168556"/>
                </a:lnTo>
                <a:cubicBezTo>
                  <a:pt x="1019033" y="3173105"/>
                  <a:pt x="900753" y="3241343"/>
                  <a:pt x="777923" y="3182203"/>
                </a:cubicBezTo>
                <a:cubicBezTo>
                  <a:pt x="655093" y="3123063"/>
                  <a:pt x="545911" y="3109415"/>
                  <a:pt x="491320" y="2813714"/>
                </a:cubicBezTo>
                <a:cubicBezTo>
                  <a:pt x="436729" y="2518013"/>
                  <a:pt x="429905" y="1710519"/>
                  <a:pt x="450377" y="1407994"/>
                </a:cubicBezTo>
                <a:cubicBezTo>
                  <a:pt x="470849" y="1105469"/>
                  <a:pt x="0" y="1062251"/>
                  <a:pt x="586854" y="998562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1"/>
            <a:ext cx="52314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컴포넌트</a:t>
            </a:r>
          </a:p>
          <a:p>
            <a:r>
              <a:rPr lang="en-US" altLang="ko-KR" sz="1400" dirty="0" smtClean="0"/>
              <a:t>reschy ROS</a:t>
            </a:r>
            <a:r>
              <a:rPr lang="ko-KR" altLang="en-US" sz="1400" dirty="0" smtClean="0"/>
              <a:t>패키지 아래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각 컴포넌트가 </a:t>
            </a:r>
            <a:r>
              <a:rPr lang="en-US" altLang="ko-KR" sz="1400" dirty="0" smtClean="0"/>
              <a:t>node</a:t>
            </a:r>
            <a:r>
              <a:rPr lang="ko-KR" altLang="en-US" sz="1400" dirty="0" smtClean="0"/>
              <a:t>로 개발되어 있음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각 컴포넌트 이름은 </a:t>
            </a:r>
            <a:r>
              <a:rPr lang="en-US" altLang="ko-KR" sz="1400" dirty="0" smtClean="0"/>
              <a:t>node </a:t>
            </a:r>
            <a:r>
              <a:rPr lang="ko-KR" altLang="en-US" sz="1400" dirty="0" smtClean="0"/>
              <a:t>소스 파일 이름임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814054" y="6478810"/>
            <a:ext cx="2264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&lt;&lt;node&gt;&gt;: ROS node</a:t>
            </a:r>
            <a:endParaRPr lang="ko-KR" altLang="en-US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14356"/>
            <a:ext cx="902239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826479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개발 클래스 </a:t>
            </a:r>
            <a:r>
              <a:rPr lang="en-US" altLang="ko-KR" b="1" dirty="0" smtClean="0"/>
              <a:t>/ </a:t>
            </a:r>
            <a:r>
              <a:rPr lang="ko-KR" altLang="en-US" b="1" dirty="0" smtClean="0"/>
              <a:t>모듈</a:t>
            </a:r>
            <a:endParaRPr lang="en-US" altLang="ko-KR" b="1" dirty="0" smtClean="0"/>
          </a:p>
          <a:p>
            <a:r>
              <a:rPr lang="ko-KR" altLang="en-US" sz="1400" dirty="0" smtClean="0"/>
              <a:t>각 클래스</a:t>
            </a:r>
            <a:r>
              <a:rPr lang="en-US" altLang="ko-KR" sz="1400" dirty="0" smtClean="0"/>
              <a:t>/</a:t>
            </a:r>
            <a:r>
              <a:rPr lang="ko-KR" altLang="en-US" sz="1400" dirty="0" smtClean="0"/>
              <a:t>모듈 이름은 혼란스럽지 않도록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컴포넌트 </a:t>
            </a:r>
            <a:r>
              <a:rPr lang="en-US" altLang="ko-KR" sz="1400" dirty="0" smtClean="0"/>
              <a:t>node </a:t>
            </a:r>
            <a:r>
              <a:rPr lang="ko-KR" altLang="en-US" sz="1400" dirty="0" smtClean="0"/>
              <a:t>이름과 동일하게 함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참고로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클래스를 사용하지 않은 경우는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전역 함수 및 변수만 사용되므로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클래스 이름이 크게 관계는 없음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endParaRPr lang="ko-KR" altLang="en-US" b="1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57232"/>
            <a:ext cx="9164559" cy="5786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직사각형 6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"/>
            <a:ext cx="91440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node</a:t>
            </a:r>
            <a:r>
              <a:rPr lang="ko-KR" altLang="en-US" b="1" dirty="0" smtClean="0"/>
              <a:t> 간 메시지 프로토콜 정의</a:t>
            </a:r>
            <a:endParaRPr lang="en-US" altLang="ko-KR" b="1" dirty="0" smtClean="0"/>
          </a:p>
          <a:p>
            <a:r>
              <a:rPr lang="ko-KR" altLang="en-US" sz="1200" dirty="0" smtClean="0"/>
              <a:t>다음과 같이 메시지 포맷이 정의되어 있다고 가정하고 개발할 것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괄호 안은 데이터 타입임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메시지 유형 재정의가 귀찮아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가능한</a:t>
            </a:r>
            <a:r>
              <a:rPr lang="en-US" altLang="ko-KR" sz="1200" dirty="0" smtClean="0"/>
              <a:t>, ROS</a:t>
            </a:r>
            <a:r>
              <a:rPr lang="ko-KR" altLang="en-US" sz="1200" dirty="0" smtClean="0"/>
              <a:t>에서 잘 정의된 메시지 유형을 최대한 재활용하기로 함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RGB-D, Camera </a:t>
            </a:r>
            <a:r>
              <a:rPr lang="ko-KR" altLang="en-US" sz="1200" dirty="0" smtClean="0"/>
              <a:t>센서를 제외한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나머지 </a:t>
            </a:r>
            <a:r>
              <a:rPr lang="en-US" altLang="ko-KR" sz="1200" dirty="0" smtClean="0"/>
              <a:t>IMU, </a:t>
            </a:r>
            <a:r>
              <a:rPr lang="ko-KR" altLang="en-US" sz="1200" dirty="0" err="1" smtClean="0"/>
              <a:t>액추에이터</a:t>
            </a:r>
            <a:r>
              <a:rPr lang="ko-KR" altLang="en-US" sz="1200" dirty="0" smtClean="0"/>
              <a:t> 센서 등은 </a:t>
            </a:r>
            <a:r>
              <a:rPr lang="en-US" altLang="ko-KR" sz="1200" dirty="0" err="1" smtClean="0"/>
              <a:t>std_msgs</a:t>
            </a:r>
            <a:r>
              <a:rPr lang="en-US" altLang="ko-KR" sz="1200" dirty="0" smtClean="0"/>
              <a:t>::String </a:t>
            </a:r>
            <a:r>
              <a:rPr lang="ko-KR" altLang="en-US" sz="1200" dirty="0" smtClean="0"/>
              <a:t>메시지 유형이며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데이터는 </a:t>
            </a:r>
            <a:r>
              <a:rPr lang="en-US" altLang="ko-KR" sz="1200" dirty="0" smtClean="0"/>
              <a:t>‘,’</a:t>
            </a:r>
            <a:r>
              <a:rPr lang="ko-KR" altLang="en-US" sz="1200" dirty="0" smtClean="0"/>
              <a:t>로 구분됨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reschy/</a:t>
            </a:r>
            <a:r>
              <a:rPr lang="ko-KR" altLang="en-US" sz="1200" dirty="0" err="1" smtClean="0"/>
              <a:t>네이스페이스는</a:t>
            </a:r>
            <a:r>
              <a:rPr lang="ko-KR" altLang="en-US" sz="1200" dirty="0" smtClean="0"/>
              <a:t> 직접 </a:t>
            </a:r>
            <a:r>
              <a:rPr lang="ko-KR" altLang="en-US" sz="1200" dirty="0" err="1" smtClean="0"/>
              <a:t>개발해야할</a:t>
            </a:r>
            <a:r>
              <a:rPr lang="ko-KR" altLang="en-US" sz="1200" dirty="0" smtClean="0"/>
              <a:t> 메시지 유형임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ros/</a:t>
            </a:r>
            <a:r>
              <a:rPr lang="ko-KR" altLang="en-US" sz="1200" dirty="0" smtClean="0"/>
              <a:t>네임스페이스는 </a:t>
            </a:r>
            <a:r>
              <a:rPr lang="en-US" altLang="ko-KR" sz="1200" dirty="0" smtClean="0"/>
              <a:t>ros</a:t>
            </a:r>
            <a:r>
              <a:rPr lang="ko-KR" altLang="en-US" sz="1200" dirty="0" smtClean="0"/>
              <a:t>에서 기본으로 제공해 주는 메시지 유형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reschy/control/active/[ladder | door | stair]=[on | off] : on </a:t>
            </a:r>
            <a:r>
              <a:rPr lang="ko-KR" altLang="en-US" sz="1200" dirty="0" smtClean="0"/>
              <a:t>이면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미션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자동 실행</a:t>
            </a:r>
            <a:r>
              <a:rPr lang="en-US" altLang="ko-KR" sz="1200" dirty="0" smtClean="0"/>
              <a:t>, off </a:t>
            </a:r>
            <a:r>
              <a:rPr lang="ko-KR" altLang="en-US" sz="1200" dirty="0" smtClean="0"/>
              <a:t>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해당 미션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실행 종료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reschy/control/run/[ladder | door | stair] : robot_master_controller</a:t>
            </a:r>
            <a:r>
              <a:rPr lang="ko-KR" altLang="en-US" sz="1200" dirty="0" smtClean="0"/>
              <a:t>에 의해 타이머로 메시지가 발생되며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미션의 한 단계씩 </a:t>
            </a:r>
            <a:r>
              <a:rPr lang="en-US" altLang="ko-KR" sz="1200" dirty="0" smtClean="0"/>
              <a:t>run</a:t>
            </a:r>
            <a:r>
              <a:rPr lang="ko-KR" altLang="en-US" sz="1200" dirty="0" smtClean="0"/>
              <a:t> 시키는 역할</a:t>
            </a:r>
            <a:r>
              <a:rPr lang="en-US" altLang="ko-KR" sz="1200" dirty="0" smtClean="0"/>
              <a:t>. </a:t>
            </a:r>
          </a:p>
          <a:p>
            <a:r>
              <a:rPr lang="en-US" altLang="ko-KR" sz="1200" dirty="0" smtClean="0"/>
              <a:t>reschy/status/run/[ladder | door | stair]=[run | finish | fail] : run</a:t>
            </a:r>
            <a:r>
              <a:rPr lang="ko-KR" altLang="en-US" sz="1200" dirty="0" smtClean="0"/>
              <a:t>이면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실행 중</a:t>
            </a:r>
            <a:r>
              <a:rPr lang="en-US" altLang="ko-KR" sz="1200" dirty="0" smtClean="0"/>
              <a:t>, finish</a:t>
            </a:r>
            <a:r>
              <a:rPr lang="ko-KR" altLang="en-US" sz="1200" dirty="0" smtClean="0"/>
              <a:t>면 미션 성공</a:t>
            </a:r>
            <a:r>
              <a:rPr lang="en-US" altLang="ko-KR" sz="1200" dirty="0" smtClean="0"/>
              <a:t>, fail</a:t>
            </a:r>
            <a:r>
              <a:rPr lang="ko-KR" altLang="en-US" sz="1200" dirty="0" smtClean="0"/>
              <a:t>이면 미션 실패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15434" y="2356350"/>
            <a:ext cx="1618052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robot_sensor_camera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360301" y="2356350"/>
            <a:ext cx="15166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robot_sensor_RGBD</a:t>
            </a:r>
            <a:r>
              <a:rPr lang="en-US" altLang="ko-KR" sz="1200" dirty="0" smtClean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632536" y="2356350"/>
            <a:ext cx="1516684" cy="3571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/>
                </a:solidFill>
              </a:rPr>
              <a:t>robot_sensor_IMU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43963" y="2356351"/>
            <a:ext cx="307700" cy="410267"/>
            <a:chOff x="642910" y="571480"/>
            <a:chExt cx="571504" cy="857256"/>
          </a:xfrm>
        </p:grpSpPr>
        <p:sp>
          <p:nvSpPr>
            <p:cNvPr id="8" name="타원 7"/>
            <p:cNvSpPr/>
            <p:nvPr/>
          </p:nvSpPr>
          <p:spPr>
            <a:xfrm>
              <a:off x="785786" y="571480"/>
              <a:ext cx="285752" cy="28575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0" name="직선 연결선 9"/>
            <p:cNvCxnSpPr/>
            <p:nvPr/>
          </p:nvCxnSpPr>
          <p:spPr>
            <a:xfrm>
              <a:off x="642910" y="100010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rot="5400000">
              <a:off x="786580" y="1000108"/>
              <a:ext cx="284958" cy="7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rot="5400000">
              <a:off x="678629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rot="16200000" flipV="1">
              <a:off x="892943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 14"/>
          <p:cNvCxnSpPr/>
          <p:nvPr/>
        </p:nvCxnSpPr>
        <p:spPr>
          <a:xfrm>
            <a:off x="201492" y="2845018"/>
            <a:ext cx="0" cy="3584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15"/>
          <p:cNvGrpSpPr/>
          <p:nvPr/>
        </p:nvGrpSpPr>
        <p:grpSpPr>
          <a:xfrm>
            <a:off x="2577932" y="2355557"/>
            <a:ext cx="307700" cy="410267"/>
            <a:chOff x="642910" y="571480"/>
            <a:chExt cx="571504" cy="857256"/>
          </a:xfrm>
        </p:grpSpPr>
        <p:sp>
          <p:nvSpPr>
            <p:cNvPr id="17" name="타원 16"/>
            <p:cNvSpPr/>
            <p:nvPr/>
          </p:nvSpPr>
          <p:spPr>
            <a:xfrm>
              <a:off x="785786" y="571480"/>
              <a:ext cx="285752" cy="28575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18" name="직선 연결선 17"/>
            <p:cNvCxnSpPr/>
            <p:nvPr/>
          </p:nvCxnSpPr>
          <p:spPr>
            <a:xfrm>
              <a:off x="642910" y="100010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 rot="5400000">
              <a:off x="786580" y="1000108"/>
              <a:ext cx="284958" cy="7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rot="5400000">
              <a:off x="678629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rot="16200000" flipV="1">
              <a:off x="892943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직선 연결선 21"/>
          <p:cNvCxnSpPr/>
          <p:nvPr/>
        </p:nvCxnSpPr>
        <p:spPr>
          <a:xfrm>
            <a:off x="2733377" y="2845017"/>
            <a:ext cx="0" cy="3797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22"/>
          <p:cNvGrpSpPr/>
          <p:nvPr/>
        </p:nvGrpSpPr>
        <p:grpSpPr>
          <a:xfrm>
            <a:off x="5890856" y="2355557"/>
            <a:ext cx="307700" cy="410267"/>
            <a:chOff x="642910" y="571480"/>
            <a:chExt cx="571504" cy="857256"/>
          </a:xfrm>
        </p:grpSpPr>
        <p:sp>
          <p:nvSpPr>
            <p:cNvPr id="24" name="타원 23"/>
            <p:cNvSpPr/>
            <p:nvPr/>
          </p:nvSpPr>
          <p:spPr>
            <a:xfrm>
              <a:off x="785786" y="571480"/>
              <a:ext cx="285752" cy="285752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cxnSp>
          <p:nvCxnSpPr>
            <p:cNvPr id="25" name="직선 연결선 24"/>
            <p:cNvCxnSpPr/>
            <p:nvPr/>
          </p:nvCxnSpPr>
          <p:spPr>
            <a:xfrm>
              <a:off x="642910" y="1000108"/>
              <a:ext cx="571504" cy="158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 rot="5400000">
              <a:off x="786580" y="1000108"/>
              <a:ext cx="284958" cy="79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rot="5400000">
              <a:off x="678629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rot="16200000" flipV="1">
              <a:off x="892943" y="1178703"/>
              <a:ext cx="285752" cy="21431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직선 연결선 28"/>
          <p:cNvCxnSpPr/>
          <p:nvPr/>
        </p:nvCxnSpPr>
        <p:spPr>
          <a:xfrm>
            <a:off x="6048385" y="2845018"/>
            <a:ext cx="0" cy="35832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rot="5400000">
            <a:off x="-107447" y="4605839"/>
            <a:ext cx="3786214" cy="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 rot="5400000">
            <a:off x="2372638" y="4677278"/>
            <a:ext cx="3929092" cy="1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rot="5400000">
            <a:off x="5739447" y="4605839"/>
            <a:ext cx="3786214" cy="1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/>
          <p:nvPr/>
        </p:nvCxnSpPr>
        <p:spPr>
          <a:xfrm>
            <a:off x="202225" y="3499358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68167" y="3070731"/>
            <a:ext cx="18639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/sensor/active/</a:t>
            </a:r>
          </a:p>
          <a:p>
            <a:r>
              <a:rPr lang="en-US" altLang="ko-KR" sz="1100" dirty="0" smtClean="0"/>
              <a:t>camera/on(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sp>
        <p:nvSpPr>
          <p:cNvPr id="37" name="TextBox 36"/>
          <p:cNvSpPr txBox="1"/>
          <p:nvPr/>
        </p:nvSpPr>
        <p:spPr>
          <a:xfrm>
            <a:off x="202224" y="4285178"/>
            <a:ext cx="19958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reschy/sensor/active/</a:t>
            </a:r>
          </a:p>
          <a:p>
            <a:r>
              <a:rPr lang="en-US" altLang="ko-KR" sz="1100" dirty="0" smtClean="0"/>
              <a:t>camera/off(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cxnSp>
        <p:nvCxnSpPr>
          <p:cNvPr id="38" name="직선 화살표 연결선 37"/>
          <p:cNvCxnSpPr/>
          <p:nvPr/>
        </p:nvCxnSpPr>
        <p:spPr>
          <a:xfrm>
            <a:off x="202225" y="4713805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rot="10800000">
            <a:off x="202225" y="4045132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68168" y="3785111"/>
            <a:ext cx="1384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ros/image(Image)</a:t>
            </a:r>
            <a:endParaRPr lang="ko-KR" altLang="en-US" sz="1100" dirty="0"/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2753747" y="3499359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19690" y="3070732"/>
            <a:ext cx="16863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/sensor/active/</a:t>
            </a:r>
          </a:p>
          <a:p>
            <a:r>
              <a:rPr lang="en-US" altLang="ko-KR" sz="1100" dirty="0" smtClean="0"/>
              <a:t>rgbd/on(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sp>
        <p:nvSpPr>
          <p:cNvPr id="44" name="TextBox 43"/>
          <p:cNvSpPr txBox="1"/>
          <p:nvPr/>
        </p:nvSpPr>
        <p:spPr>
          <a:xfrm>
            <a:off x="2753747" y="5997431"/>
            <a:ext cx="175231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/sensor/active/rgbd/off(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2753747" y="6426058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rot="10800000">
            <a:off x="2753747" y="5188140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87804" y="4782984"/>
            <a:ext cx="16485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reschy/sensor/segments</a:t>
            </a:r>
          </a:p>
          <a:p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(sensor_msg::PointCloud2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049118" y="3499359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115060" y="3070732"/>
            <a:ext cx="17540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/sensor/active/</a:t>
            </a:r>
          </a:p>
          <a:p>
            <a:r>
              <a:rPr lang="en-US" altLang="ko-KR" sz="1100" dirty="0" smtClean="0"/>
              <a:t>imu/on(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sp>
        <p:nvSpPr>
          <p:cNvPr id="50" name="TextBox 49"/>
          <p:cNvSpPr txBox="1"/>
          <p:nvPr/>
        </p:nvSpPr>
        <p:spPr>
          <a:xfrm>
            <a:off x="6049117" y="4785244"/>
            <a:ext cx="16881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reschy/sensor/active/</a:t>
            </a:r>
          </a:p>
          <a:p>
            <a:r>
              <a:rPr lang="en-US" altLang="ko-KR" sz="1100" dirty="0" smtClean="0"/>
              <a:t>imu/off(</a:t>
            </a:r>
            <a:r>
              <a:rPr lang="en-US" altLang="ko-KR" sz="1100" dirty="0" err="1" smtClean="0"/>
              <a:t>std_msgs</a:t>
            </a:r>
            <a:r>
              <a:rPr lang="en-US" altLang="ko-KR" sz="1100" dirty="0" smtClean="0"/>
              <a:t>::String)</a:t>
            </a:r>
            <a:endParaRPr lang="ko-KR" altLang="en-US" sz="1100" dirty="0"/>
          </a:p>
        </p:txBody>
      </p:sp>
      <p:cxnSp>
        <p:nvCxnSpPr>
          <p:cNvPr id="51" name="직선 화살표 연결선 50"/>
          <p:cNvCxnSpPr/>
          <p:nvPr/>
        </p:nvCxnSpPr>
        <p:spPr>
          <a:xfrm>
            <a:off x="6049118" y="5213871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/>
          <p:cNvCxnSpPr/>
          <p:nvPr/>
        </p:nvCxnSpPr>
        <p:spPr>
          <a:xfrm rot="10800000">
            <a:off x="6049118" y="4116570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060693" y="3638266"/>
            <a:ext cx="15952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reschy</a:t>
            </a:r>
            <a:r>
              <a:rPr lang="en-US" altLang="ko-KR" sz="1050" dirty="0" smtClean="0"/>
              <a:t>/sensor/imu</a:t>
            </a:r>
          </a:p>
          <a:p>
            <a:r>
              <a:rPr lang="en-US" altLang="ko-KR" sz="1050" dirty="0" smtClean="0"/>
              <a:t>(</a:t>
            </a:r>
            <a:r>
              <a:rPr kumimoji="1" lang="en-US" altLang="ko-KR" sz="1050" dirty="0" err="1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std_msgs</a:t>
            </a:r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::String</a:t>
            </a:r>
            <a:r>
              <a:rPr lang="en-US" altLang="ko-KR" sz="1050" dirty="0" smtClean="0"/>
              <a:t>)</a:t>
            </a:r>
            <a:endParaRPr lang="ko-KR" altLang="en-US" sz="1050" dirty="0" smtClean="0"/>
          </a:p>
        </p:txBody>
      </p:sp>
      <p:sp>
        <p:nvSpPr>
          <p:cNvPr id="54" name="TextBox 53"/>
          <p:cNvSpPr txBox="1"/>
          <p:nvPr/>
        </p:nvSpPr>
        <p:spPr>
          <a:xfrm>
            <a:off x="2687804" y="5354488"/>
            <a:ext cx="164856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reschy/sensor/AABB</a:t>
            </a:r>
          </a:p>
          <a:p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(sensor_msg::PointCloud2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55" name="직선 화살표 연결선 54"/>
          <p:cNvCxnSpPr/>
          <p:nvPr/>
        </p:nvCxnSpPr>
        <p:spPr>
          <a:xfrm rot="10800000">
            <a:off x="2753748" y="5783786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rot="10800000">
            <a:off x="2753747" y="4047391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687804" y="3642235"/>
            <a:ext cx="1648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050" dirty="0" err="1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ros</a:t>
            </a:r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/camera/depth/points</a:t>
            </a:r>
          </a:p>
          <a:p>
            <a:r>
              <a:rPr kumimoji="1" lang="en-US" altLang="ko-KR" sz="105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(sensor_msg::PointCloud2</a:t>
            </a:r>
            <a:r>
              <a:rPr lang="en-US" altLang="ko-KR" sz="1050" dirty="0" smtClean="0"/>
              <a:t>)</a:t>
            </a:r>
            <a:endParaRPr lang="ko-KR" altLang="en-US" sz="1050" dirty="0"/>
          </a:p>
        </p:txBody>
      </p:sp>
      <p:cxnSp>
        <p:nvCxnSpPr>
          <p:cNvPr id="58" name="직선 화살표 연결선 57"/>
          <p:cNvCxnSpPr/>
          <p:nvPr/>
        </p:nvCxnSpPr>
        <p:spPr>
          <a:xfrm rot="10800000">
            <a:off x="2753747" y="4473760"/>
            <a:ext cx="158262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2819690" y="4213739"/>
            <a:ext cx="13847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ros/image(Image)</a:t>
            </a:r>
            <a:endParaRPr lang="ko-KR" altLang="en-US" sz="1100" dirty="0"/>
          </a:p>
        </p:txBody>
      </p:sp>
      <p:sp>
        <p:nvSpPr>
          <p:cNvPr id="65" name="TextBox 64"/>
          <p:cNvSpPr txBox="1"/>
          <p:nvPr/>
        </p:nvSpPr>
        <p:spPr>
          <a:xfrm>
            <a:off x="4435379" y="3702723"/>
            <a:ext cx="1450741" cy="1615827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XYZI </a:t>
            </a:r>
            <a:r>
              <a:rPr lang="ko-KR" altLang="en-US" sz="1100" dirty="0" smtClean="0"/>
              <a:t>유형</a:t>
            </a:r>
            <a:r>
              <a:rPr lang="en-US" altLang="ko-KR" sz="1100" dirty="0" smtClean="0"/>
              <a:t>. Meter</a:t>
            </a:r>
            <a:r>
              <a:rPr lang="ko-KR" altLang="en-US" sz="1100" dirty="0" smtClean="0"/>
              <a:t>단위</a:t>
            </a:r>
            <a:r>
              <a:rPr lang="en-US" altLang="ko-KR" sz="1100" dirty="0" smtClean="0"/>
              <a:t>. I</a:t>
            </a:r>
            <a:r>
              <a:rPr lang="ko-KR" altLang="en-US" sz="1100" dirty="0" smtClean="0"/>
              <a:t>는 세그먼트 인덱스</a:t>
            </a:r>
            <a:endParaRPr lang="en-US" altLang="ko-KR" sz="1100" dirty="0" smtClean="0"/>
          </a:p>
          <a:p>
            <a:r>
              <a:rPr lang="ko-KR" altLang="en-US" sz="1100" dirty="0" smtClean="0"/>
              <a:t>예</a:t>
            </a:r>
            <a:r>
              <a:rPr lang="en-US" altLang="ko-KR" sz="1100" dirty="0" smtClean="0"/>
              <a:t>)</a:t>
            </a:r>
          </a:p>
          <a:p>
            <a:r>
              <a:rPr lang="en-US" altLang="ko-KR" sz="1100" dirty="0" smtClean="0"/>
              <a:t>0.12, 0.53, 5.23, 0</a:t>
            </a:r>
          </a:p>
          <a:p>
            <a:r>
              <a:rPr lang="en-US" altLang="ko-KR" sz="1100" dirty="0" smtClean="0"/>
              <a:t>0.32, 0.63, 6.23, 0</a:t>
            </a:r>
          </a:p>
          <a:p>
            <a:r>
              <a:rPr lang="en-US" altLang="ko-KR" sz="1100" dirty="0" smtClean="0"/>
              <a:t>…</a:t>
            </a:r>
          </a:p>
          <a:p>
            <a:r>
              <a:rPr lang="en-US" altLang="ko-KR" sz="1100" dirty="0" smtClean="0"/>
              <a:t>0.52, 0.53, 5.23, 1</a:t>
            </a:r>
          </a:p>
          <a:p>
            <a:r>
              <a:rPr lang="en-US" altLang="ko-KR" sz="1100" dirty="0" smtClean="0"/>
              <a:t>0.72, 0.63, 6.23, 1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435379" y="5509314"/>
            <a:ext cx="1450741" cy="1277273"/>
          </a:xfrm>
          <a:prstGeom prst="rect">
            <a:avLst/>
          </a:prstGeom>
          <a:solidFill>
            <a:srgbClr val="FFFFCC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XYZI </a:t>
            </a:r>
            <a:r>
              <a:rPr lang="ko-KR" altLang="en-US" sz="1100" dirty="0" smtClean="0"/>
              <a:t>유형</a:t>
            </a:r>
            <a:r>
              <a:rPr lang="en-US" altLang="ko-KR" sz="1100" dirty="0" smtClean="0"/>
              <a:t>. </a:t>
            </a:r>
            <a:r>
              <a:rPr lang="ko-KR" altLang="en-US" sz="1100" dirty="0" smtClean="0"/>
              <a:t>순서대로</a:t>
            </a:r>
            <a:r>
              <a:rPr lang="en-US" altLang="ko-KR" sz="1100" dirty="0" smtClean="0"/>
              <a:t>.</a:t>
            </a:r>
          </a:p>
          <a:p>
            <a:r>
              <a:rPr lang="en-US" altLang="ko-KR" sz="1100" dirty="0" smtClean="0"/>
              <a:t>#1. Center position</a:t>
            </a:r>
          </a:p>
          <a:p>
            <a:r>
              <a:rPr lang="en-US" altLang="ko-KR" sz="1100" dirty="0" smtClean="0"/>
              <a:t>#2. Maximum boundary position</a:t>
            </a:r>
          </a:p>
          <a:p>
            <a:r>
              <a:rPr lang="en-US" altLang="ko-KR" sz="1100" dirty="0" smtClean="0"/>
              <a:t>#3. Minimum boundary position</a:t>
            </a:r>
          </a:p>
          <a:p>
            <a:r>
              <a:rPr lang="en-US" altLang="ko-KR" sz="1100" dirty="0" smtClean="0"/>
              <a:t>…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7631745" y="3642235"/>
            <a:ext cx="151225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XYZI </a:t>
            </a:r>
            <a:r>
              <a:rPr lang="ko-KR" altLang="en-US" sz="1100" dirty="0" smtClean="0"/>
              <a:t>유형</a:t>
            </a:r>
            <a:r>
              <a:rPr lang="en-US" altLang="ko-KR" sz="1100" dirty="0" smtClean="0"/>
              <a:t>. Meter</a:t>
            </a:r>
            <a:r>
              <a:rPr lang="ko-KR" altLang="en-US" sz="1100" dirty="0" smtClean="0"/>
              <a:t>단위</a:t>
            </a:r>
            <a:endParaRPr lang="en-US" altLang="ko-KR" sz="1100" dirty="0" smtClean="0"/>
          </a:p>
          <a:p>
            <a:r>
              <a:rPr lang="ko-KR" altLang="en-US" sz="1100" dirty="0" smtClean="0"/>
              <a:t>예</a:t>
            </a:r>
            <a:r>
              <a:rPr lang="en-US" altLang="ko-KR" sz="1100" dirty="0" smtClean="0"/>
              <a:t>) X</a:t>
            </a:r>
            <a:r>
              <a:rPr lang="ko-KR" altLang="en-US" sz="1100" dirty="0" smtClean="0"/>
              <a:t>각</a:t>
            </a:r>
            <a:r>
              <a:rPr lang="en-US" altLang="ko-KR" sz="1100" dirty="0" smtClean="0"/>
              <a:t>, Y</a:t>
            </a:r>
            <a:r>
              <a:rPr lang="ko-KR" altLang="en-US" sz="1100" dirty="0" smtClean="0"/>
              <a:t>각</a:t>
            </a:r>
            <a:r>
              <a:rPr lang="en-US" altLang="ko-KR" sz="1100" dirty="0" smtClean="0"/>
              <a:t>, Z</a:t>
            </a:r>
            <a:r>
              <a:rPr lang="ko-KR" altLang="en-US" sz="1100" dirty="0" smtClean="0"/>
              <a:t>각</a:t>
            </a:r>
            <a:r>
              <a:rPr lang="en-US" altLang="ko-KR" sz="1100" dirty="0" smtClean="0"/>
              <a:t>, </a:t>
            </a:r>
            <a:r>
              <a:rPr lang="ko-KR" altLang="en-US" sz="1100" dirty="0" smtClean="0"/>
              <a:t>높이</a:t>
            </a:r>
            <a:endParaRPr lang="en-US" altLang="ko-KR" sz="1100" dirty="0" smtClean="0"/>
          </a:p>
          <a:p>
            <a:r>
              <a:rPr lang="en-US" altLang="ko-KR" sz="1100" dirty="0" smtClean="0"/>
              <a:t>0.12, 0.53, 5.23, 3.5</a:t>
            </a:r>
          </a:p>
        </p:txBody>
      </p:sp>
      <p:sp>
        <p:nvSpPr>
          <p:cNvPr id="60" name="자유형 59"/>
          <p:cNvSpPr/>
          <p:nvPr/>
        </p:nvSpPr>
        <p:spPr>
          <a:xfrm>
            <a:off x="4204189" y="4271833"/>
            <a:ext cx="227134" cy="733425"/>
          </a:xfrm>
          <a:custGeom>
            <a:avLst/>
            <a:gdLst>
              <a:gd name="connsiteX0" fmla="*/ 26987 w 246062"/>
              <a:gd name="connsiteY0" fmla="*/ 733425 h 733425"/>
              <a:gd name="connsiteX1" fmla="*/ 36512 w 246062"/>
              <a:gd name="connsiteY1" fmla="*/ 180975 h 733425"/>
              <a:gd name="connsiteX2" fmla="*/ 246062 w 246062"/>
              <a:gd name="connsiteY2" fmla="*/ 0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6062" h="733425">
                <a:moveTo>
                  <a:pt x="26987" y="733425"/>
                </a:moveTo>
                <a:cubicBezTo>
                  <a:pt x="13493" y="518318"/>
                  <a:pt x="0" y="303212"/>
                  <a:pt x="36512" y="180975"/>
                </a:cubicBezTo>
                <a:cubicBezTo>
                  <a:pt x="73024" y="58738"/>
                  <a:pt x="159543" y="29369"/>
                  <a:pt x="246062" y="0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자유형 60"/>
          <p:cNvSpPr/>
          <p:nvPr/>
        </p:nvSpPr>
        <p:spPr>
          <a:xfrm>
            <a:off x="4202724" y="5344041"/>
            <a:ext cx="465992" cy="198437"/>
          </a:xfrm>
          <a:custGeom>
            <a:avLst/>
            <a:gdLst>
              <a:gd name="connsiteX0" fmla="*/ 0 w 504825"/>
              <a:gd name="connsiteY0" fmla="*/ 198437 h 198437"/>
              <a:gd name="connsiteX1" fmla="*/ 85725 w 504825"/>
              <a:gd name="connsiteY1" fmla="*/ 74612 h 198437"/>
              <a:gd name="connsiteX2" fmla="*/ 266700 w 504825"/>
              <a:gd name="connsiteY2" fmla="*/ 17462 h 198437"/>
              <a:gd name="connsiteX3" fmla="*/ 504825 w 504825"/>
              <a:gd name="connsiteY3" fmla="*/ 179387 h 198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4825" h="198437">
                <a:moveTo>
                  <a:pt x="0" y="198437"/>
                </a:moveTo>
                <a:cubicBezTo>
                  <a:pt x="20637" y="151605"/>
                  <a:pt x="41275" y="104774"/>
                  <a:pt x="85725" y="74612"/>
                </a:cubicBezTo>
                <a:cubicBezTo>
                  <a:pt x="130175" y="44450"/>
                  <a:pt x="196850" y="0"/>
                  <a:pt x="266700" y="17462"/>
                </a:cubicBezTo>
                <a:cubicBezTo>
                  <a:pt x="336550" y="34924"/>
                  <a:pt x="420687" y="107155"/>
                  <a:pt x="504825" y="179387"/>
                </a:cubicBezTo>
              </a:path>
            </a:pathLst>
          </a:custGeom>
          <a:ln>
            <a:solidFill>
              <a:schemeClr val="accent6">
                <a:lumMod val="75000"/>
              </a:schemeClr>
            </a:solidFill>
            <a:prstDash val="lg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Shape 157"/>
          <p:cNvPicPr preferRelativeResize="0">
            <a:picLocks noChangeAspect="1" noChangeArrowheads="1"/>
          </p:cNvPicPr>
          <p:nvPr/>
        </p:nvPicPr>
        <p:blipFill>
          <a:blip r:embed="rId3"/>
          <a:srcRect l="20551" t="20293" r="19316" b="8667"/>
          <a:stretch>
            <a:fillRect/>
          </a:stretch>
        </p:blipFill>
        <p:spPr bwMode="auto">
          <a:xfrm>
            <a:off x="3136900" y="1990725"/>
            <a:ext cx="5643563" cy="392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Shape 158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개요</a:t>
            </a:r>
          </a:p>
        </p:txBody>
      </p:sp>
      <p:sp>
        <p:nvSpPr>
          <p:cNvPr id="19460" name="Shape 159"/>
          <p:cNvSpPr>
            <a:spLocks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60" name="Shape 160"/>
          <p:cNvSpPr txBox="1">
            <a:spLocks noChangeArrowheads="1"/>
          </p:cNvSpPr>
          <p:nvPr/>
        </p:nvSpPr>
        <p:spPr bwMode="auto">
          <a:xfrm>
            <a:off x="0" y="928688"/>
            <a:ext cx="9144000" cy="3754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11000"/>
              <a:buFont typeface="Noto Symbol"/>
              <a:buChar char="▪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목표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사람이 직접 접근할 수 없는 곳을 대신 가서 일련의 작업을 수행하고</a:t>
            </a:r>
            <a:r>
              <a:rPr lang="en-US" altLang="ko-KR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, </a:t>
            </a:r>
          </a:p>
          <a:p>
            <a:pPr lvl="1" latinLnBrk="0">
              <a:buSzPct val="25000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인명구조활동을 </a:t>
            </a:r>
            <a:r>
              <a:rPr lang="ko-KR" altLang="en-US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지원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하는 </a:t>
            </a:r>
            <a:r>
              <a:rPr lang="ko-KR" altLang="en-US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재난 구조 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로봇을 제작함</a:t>
            </a:r>
          </a:p>
          <a:p>
            <a:pPr lvl="1" latinLnBrk="0">
              <a:buClr>
                <a:srgbClr val="262626"/>
              </a:buClr>
              <a:buFont typeface="Arial" pitchFamily="34" charset="0"/>
              <a:buNone/>
            </a:pPr>
            <a:endParaRPr lang="ko-KR" sz="200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미션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총 </a:t>
            </a:r>
            <a:r>
              <a:rPr lang="en-US" altLang="ko-KR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7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가지 미션 수행 </a:t>
            </a:r>
          </a:p>
          <a:p>
            <a:pPr lvl="1" latinLnBrk="0">
              <a:buClr>
                <a:srgbClr val="262626"/>
              </a:buClr>
              <a:buFont typeface="Arial" pitchFamily="34" charset="0"/>
              <a:buNone/>
            </a:pPr>
            <a:endParaRPr lang="ko-KR" sz="200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제약사항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</a:t>
            </a:r>
            <a:r>
              <a:rPr lang="en-US" altLang="ko-KR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20 DOF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이하의 자유도</a:t>
            </a:r>
          </a:p>
          <a:p>
            <a:pPr lvl="1" latinLnBrk="0">
              <a:buClr>
                <a:srgbClr val="262626"/>
              </a:buClr>
              <a:buSzPct val="100000"/>
              <a:buFont typeface="Arial" pitchFamily="34" charset="0"/>
              <a:buChar char="•"/>
            </a:pP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제작비 </a:t>
            </a:r>
            <a:r>
              <a:rPr lang="en-US" altLang="ko-KR" sz="20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500</a:t>
            </a:r>
            <a:r>
              <a:rPr lang="en-US" sz="20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만원 이내</a:t>
            </a:r>
          </a:p>
          <a:p>
            <a:pPr lvl="1" latinLnBrk="0">
              <a:buClr>
                <a:srgbClr val="262626"/>
              </a:buClr>
              <a:buFont typeface="Arial" pitchFamily="34" charset="0"/>
              <a:buNone/>
            </a:pPr>
            <a:endParaRPr lang="ko-KR" sz="200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  <a:p>
            <a:pPr lvl="1" latinLnBrk="0"/>
            <a:endParaRPr lang="ko-KR" altLang="ko-KR" sz="20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19462" name="TextBox 1"/>
          <p:cNvSpPr txBox="1">
            <a:spLocks noChangeArrowheads="1"/>
          </p:cNvSpPr>
          <p:nvPr/>
        </p:nvSpPr>
        <p:spPr bwMode="auto">
          <a:xfrm>
            <a:off x="4813300" y="5988050"/>
            <a:ext cx="27432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b="1">
                <a:ea typeface="굴림" pitchFamily="50" charset="-127"/>
              </a:rPr>
              <a:t>모듈형  재난 구조  로봇  경기장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0"/>
            <a:ext cx="9144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node</a:t>
            </a:r>
            <a:r>
              <a:rPr lang="ko-KR" altLang="en-US" b="1" dirty="0" smtClean="0"/>
              <a:t> 간 메시지 호출 순서 예 </a:t>
            </a:r>
            <a:r>
              <a:rPr lang="en-US" altLang="ko-KR" b="1" dirty="0" smtClean="0"/>
              <a:t>– </a:t>
            </a:r>
            <a:r>
              <a:rPr lang="ko-KR" altLang="en-US" b="1" dirty="0" smtClean="0"/>
              <a:t>사다리 미션</a:t>
            </a:r>
            <a:endParaRPr lang="en-US" altLang="ko-KR" b="1" dirty="0" smtClean="0"/>
          </a:p>
          <a:p>
            <a:r>
              <a:rPr lang="en-US" altLang="ko-KR" sz="1400" dirty="0" smtClean="0"/>
              <a:t>ROS</a:t>
            </a:r>
            <a:r>
              <a:rPr lang="ko-KR" altLang="en-US" sz="1400" dirty="0" smtClean="0"/>
              <a:t>는 이벤트 방식으로 모든 노드가 처리됨을 명심해야 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robot_master_controller</a:t>
            </a:r>
            <a:r>
              <a:rPr lang="ko-KR" altLang="en-US" sz="1400" dirty="0" smtClean="0"/>
              <a:t>가 노드들을 관리함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smtClean="0"/>
              <a:t>robot_master_controller</a:t>
            </a:r>
            <a:r>
              <a:rPr lang="ko-KR" altLang="en-US" sz="1400" dirty="0" smtClean="0"/>
              <a:t>가 자동 미션 수행 노드에 센서 메시지를 동기화시켜 전달하게 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아울러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자동 미션 수행 노드도 타이밍에 맞게 </a:t>
            </a:r>
            <a:r>
              <a:rPr lang="en-US" altLang="ko-KR" sz="1400" dirty="0" smtClean="0"/>
              <a:t>run </a:t>
            </a:r>
            <a:r>
              <a:rPr lang="ko-KR" altLang="en-US" sz="1400" dirty="0" smtClean="0"/>
              <a:t>메시지를 전달해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미션의 한 단계씩 실행하게 함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현재 </a:t>
            </a:r>
            <a:r>
              <a:rPr lang="en-US" altLang="ko-KR" sz="1400" dirty="0" smtClean="0"/>
              <a:t>robot_master_controller</a:t>
            </a:r>
            <a:r>
              <a:rPr lang="ko-KR" altLang="en-US" sz="1400" dirty="0" smtClean="0"/>
              <a:t>에서 호출되는 </a:t>
            </a:r>
            <a:r>
              <a:rPr lang="en-US" altLang="ko-KR" sz="1400" dirty="0" smtClean="0"/>
              <a:t>node </a:t>
            </a:r>
            <a:r>
              <a:rPr lang="ko-KR" altLang="en-US" sz="1400" dirty="0" smtClean="0"/>
              <a:t>에 대한 </a:t>
            </a:r>
            <a:r>
              <a:rPr lang="en-US" altLang="ko-KR" sz="1400" dirty="0" smtClean="0"/>
              <a:t>run </a:t>
            </a:r>
            <a:r>
              <a:rPr lang="ko-KR" altLang="en-US" sz="1400" dirty="0" smtClean="0"/>
              <a:t>메시지는 </a:t>
            </a:r>
            <a:r>
              <a:rPr lang="en-US" altLang="ko-KR" sz="1400" dirty="0" smtClean="0"/>
              <a:t>5 Hz </a:t>
            </a:r>
            <a:r>
              <a:rPr lang="ko-KR" altLang="en-US" sz="1400" dirty="0" smtClean="0"/>
              <a:t>빈도로 호출됨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센서 데이터 취득도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호출 빈도를 고려해야 함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62" name="타원 61"/>
          <p:cNvSpPr/>
          <p:nvPr/>
        </p:nvSpPr>
        <p:spPr>
          <a:xfrm>
            <a:off x="2132118" y="3900825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robot_master_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controller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099543" y="3900825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ladder_mission_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automation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3692766" y="3742292"/>
            <a:ext cx="1573674" cy="231183"/>
          </a:xfrm>
          <a:custGeom>
            <a:avLst/>
            <a:gdLst>
              <a:gd name="connsiteX0" fmla="*/ 0 w 1704814"/>
              <a:gd name="connsiteY0" fmla="*/ 223434 h 231183"/>
              <a:gd name="connsiteX1" fmla="*/ 681925 w 1704814"/>
              <a:gd name="connsiteY1" fmla="*/ 29705 h 231183"/>
              <a:gd name="connsiteX2" fmla="*/ 1201119 w 1704814"/>
              <a:gd name="connsiteY2" fmla="*/ 45204 h 231183"/>
              <a:gd name="connsiteX3" fmla="*/ 1704814 w 1704814"/>
              <a:gd name="connsiteY3" fmla="*/ 231183 h 2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814" h="231183">
                <a:moveTo>
                  <a:pt x="0" y="223434"/>
                </a:moveTo>
                <a:cubicBezTo>
                  <a:pt x="240869" y="141422"/>
                  <a:pt x="481739" y="59410"/>
                  <a:pt x="681925" y="29705"/>
                </a:cubicBezTo>
                <a:cubicBezTo>
                  <a:pt x="882111" y="0"/>
                  <a:pt x="1030637" y="11624"/>
                  <a:pt x="1201119" y="45204"/>
                </a:cubicBezTo>
                <a:cubicBezTo>
                  <a:pt x="1371601" y="78784"/>
                  <a:pt x="1538207" y="154983"/>
                  <a:pt x="1704814" y="2311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361375" y="3472197"/>
            <a:ext cx="23326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1. reschy/control/active/ladder=on </a:t>
            </a:r>
            <a:endParaRPr lang="ko-KR" altLang="en-US" sz="1100" dirty="0"/>
          </a:p>
        </p:txBody>
      </p:sp>
      <p:sp>
        <p:nvSpPr>
          <p:cNvPr id="68" name="자유형 67"/>
          <p:cNvSpPr/>
          <p:nvPr/>
        </p:nvSpPr>
        <p:spPr>
          <a:xfrm>
            <a:off x="3642695" y="4267943"/>
            <a:ext cx="1595133" cy="173064"/>
          </a:xfrm>
          <a:custGeom>
            <a:avLst/>
            <a:gdLst>
              <a:gd name="connsiteX0" fmla="*/ 0 w 1728061"/>
              <a:gd name="connsiteY0" fmla="*/ 15498 h 173064"/>
              <a:gd name="connsiteX1" fmla="*/ 852407 w 1728061"/>
              <a:gd name="connsiteY1" fmla="*/ 170481 h 173064"/>
              <a:gd name="connsiteX2" fmla="*/ 1728061 w 1728061"/>
              <a:gd name="connsiteY2" fmla="*/ 0 h 17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8061" h="173064">
                <a:moveTo>
                  <a:pt x="0" y="15498"/>
                </a:moveTo>
                <a:cubicBezTo>
                  <a:pt x="282198" y="94281"/>
                  <a:pt x="564397" y="173064"/>
                  <a:pt x="852407" y="170481"/>
                </a:cubicBezTo>
                <a:cubicBezTo>
                  <a:pt x="1140417" y="167898"/>
                  <a:pt x="1434239" y="83949"/>
                  <a:pt x="172806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525345" y="4400891"/>
            <a:ext cx="1890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6. </a:t>
            </a:r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/control/run/ladder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5094047" y="5186709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ladder_mission_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automation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126623" y="5186709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openni2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3666350" y="5554722"/>
            <a:ext cx="1595133" cy="173064"/>
          </a:xfrm>
          <a:custGeom>
            <a:avLst/>
            <a:gdLst>
              <a:gd name="connsiteX0" fmla="*/ 0 w 1728061"/>
              <a:gd name="connsiteY0" fmla="*/ 15498 h 173064"/>
              <a:gd name="connsiteX1" fmla="*/ 852407 w 1728061"/>
              <a:gd name="connsiteY1" fmla="*/ 170481 h 173064"/>
              <a:gd name="connsiteX2" fmla="*/ 1728061 w 1728061"/>
              <a:gd name="connsiteY2" fmla="*/ 0 h 17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8061" h="173064">
                <a:moveTo>
                  <a:pt x="0" y="15498"/>
                </a:moveTo>
                <a:cubicBezTo>
                  <a:pt x="282198" y="94281"/>
                  <a:pt x="564397" y="173064"/>
                  <a:pt x="852407" y="170481"/>
                </a:cubicBezTo>
                <a:cubicBezTo>
                  <a:pt x="1140417" y="167898"/>
                  <a:pt x="1434239" y="83949"/>
                  <a:pt x="172806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16916" y="5687670"/>
            <a:ext cx="1938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ros/camera/depth/points</a:t>
            </a:r>
            <a:endParaRPr lang="ko-KR" altLang="en-US" sz="1100" dirty="0"/>
          </a:p>
        </p:txBody>
      </p:sp>
      <p:sp>
        <p:nvSpPr>
          <p:cNvPr id="77" name="자유형 76"/>
          <p:cNvSpPr/>
          <p:nvPr/>
        </p:nvSpPr>
        <p:spPr>
          <a:xfrm>
            <a:off x="2761675" y="4353185"/>
            <a:ext cx="115642" cy="844657"/>
          </a:xfrm>
          <a:custGeom>
            <a:avLst/>
            <a:gdLst>
              <a:gd name="connsiteX0" fmla="*/ 117529 w 125279"/>
              <a:gd name="connsiteY0" fmla="*/ 0 h 844657"/>
              <a:gd name="connsiteX1" fmla="*/ 1292 w 125279"/>
              <a:gd name="connsiteY1" fmla="*/ 364210 h 844657"/>
              <a:gd name="connsiteX2" fmla="*/ 125279 w 125279"/>
              <a:gd name="connsiteY2" fmla="*/ 844657 h 84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79" h="844657">
                <a:moveTo>
                  <a:pt x="117529" y="0"/>
                </a:moveTo>
                <a:cubicBezTo>
                  <a:pt x="58764" y="111717"/>
                  <a:pt x="0" y="223434"/>
                  <a:pt x="1292" y="364210"/>
                </a:cubicBezTo>
                <a:cubicBezTo>
                  <a:pt x="2584" y="504986"/>
                  <a:pt x="63931" y="674821"/>
                  <a:pt x="125279" y="84465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483548" y="4615205"/>
            <a:ext cx="27719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2. rosrun openni2 opennni2.launch (TBD)</a:t>
            </a:r>
            <a:endParaRPr lang="ko-KR" altLang="en-US" sz="1100" dirty="0"/>
          </a:p>
        </p:txBody>
      </p:sp>
      <p:sp>
        <p:nvSpPr>
          <p:cNvPr id="79" name="자유형 78"/>
          <p:cNvSpPr/>
          <p:nvPr/>
        </p:nvSpPr>
        <p:spPr>
          <a:xfrm>
            <a:off x="5645552" y="4360933"/>
            <a:ext cx="135908" cy="821410"/>
          </a:xfrm>
          <a:custGeom>
            <a:avLst/>
            <a:gdLst>
              <a:gd name="connsiteX0" fmla="*/ 147234 w 147234"/>
              <a:gd name="connsiteY0" fmla="*/ 821410 h 821410"/>
              <a:gd name="connsiteX1" fmla="*/ 0 w 147234"/>
              <a:gd name="connsiteY1" fmla="*/ 511444 h 821410"/>
              <a:gd name="connsiteX2" fmla="*/ 147234 w 147234"/>
              <a:gd name="connsiteY2" fmla="*/ 0 h 82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34" h="821410">
                <a:moveTo>
                  <a:pt x="147234" y="821410"/>
                </a:moveTo>
                <a:cubicBezTo>
                  <a:pt x="73617" y="734878"/>
                  <a:pt x="0" y="648346"/>
                  <a:pt x="0" y="511444"/>
                </a:cubicBezTo>
                <a:cubicBezTo>
                  <a:pt x="0" y="374542"/>
                  <a:pt x="73617" y="187271"/>
                  <a:pt x="14723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6253563" y="4376432"/>
            <a:ext cx="108487" cy="813661"/>
          </a:xfrm>
          <a:custGeom>
            <a:avLst/>
            <a:gdLst>
              <a:gd name="connsiteX0" fmla="*/ 7749 w 117528"/>
              <a:gd name="connsiteY0" fmla="*/ 813661 h 813661"/>
              <a:gd name="connsiteX1" fmla="*/ 116237 w 117528"/>
              <a:gd name="connsiteY1" fmla="*/ 488197 h 813661"/>
              <a:gd name="connsiteX2" fmla="*/ 0 w 117528"/>
              <a:gd name="connsiteY2" fmla="*/ 0 h 81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28" h="813661">
                <a:moveTo>
                  <a:pt x="7749" y="813661"/>
                </a:moveTo>
                <a:cubicBezTo>
                  <a:pt x="62638" y="718734"/>
                  <a:pt x="117528" y="623807"/>
                  <a:pt x="116237" y="488197"/>
                </a:cubicBezTo>
                <a:cubicBezTo>
                  <a:pt x="114946" y="352587"/>
                  <a:pt x="57473" y="176293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308229" y="4758082"/>
            <a:ext cx="18806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4.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reschy/sensor/segments</a:t>
            </a:r>
          </a:p>
          <a:p>
            <a:pPr algn="ctr"/>
            <a:endParaRPr lang="ko-KR" altLang="en-US" sz="1100" dirty="0"/>
          </a:p>
        </p:txBody>
      </p:sp>
      <p:sp>
        <p:nvSpPr>
          <p:cNvPr id="82" name="직사각형 81"/>
          <p:cNvSpPr/>
          <p:nvPr/>
        </p:nvSpPr>
        <p:spPr>
          <a:xfrm>
            <a:off x="6352455" y="4758081"/>
            <a:ext cx="1619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5.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reschy/sensor/AABB</a:t>
            </a:r>
          </a:p>
        </p:txBody>
      </p:sp>
      <p:sp>
        <p:nvSpPr>
          <p:cNvPr id="84" name="타원 83"/>
          <p:cNvSpPr/>
          <p:nvPr/>
        </p:nvSpPr>
        <p:spPr>
          <a:xfrm>
            <a:off x="6022741" y="2877446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robot_body_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controller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5" name="자유형 84"/>
          <p:cNvSpPr/>
          <p:nvPr/>
        </p:nvSpPr>
        <p:spPr>
          <a:xfrm>
            <a:off x="6132634" y="3285734"/>
            <a:ext cx="364806" cy="604434"/>
          </a:xfrm>
          <a:custGeom>
            <a:avLst/>
            <a:gdLst>
              <a:gd name="connsiteX0" fmla="*/ 0 w 395207"/>
              <a:gd name="connsiteY0" fmla="*/ 604434 h 604434"/>
              <a:gd name="connsiteX1" fmla="*/ 77492 w 395207"/>
              <a:gd name="connsiteY1" fmla="*/ 325465 h 604434"/>
              <a:gd name="connsiteX2" fmla="*/ 395207 w 395207"/>
              <a:gd name="connsiteY2" fmla="*/ 0 h 6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207" h="604434">
                <a:moveTo>
                  <a:pt x="0" y="604434"/>
                </a:moveTo>
                <a:cubicBezTo>
                  <a:pt x="5812" y="515319"/>
                  <a:pt x="11624" y="426204"/>
                  <a:pt x="77492" y="325465"/>
                </a:cubicBezTo>
                <a:cubicBezTo>
                  <a:pt x="143360" y="224726"/>
                  <a:pt x="269283" y="112363"/>
                  <a:pt x="39520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154627" y="3448951"/>
            <a:ext cx="24619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7. reschy/control/run/body=left(0.2), right(0.2)</a:t>
            </a:r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>
            <a:off x="1806514" y="3383411"/>
            <a:ext cx="721492" cy="677501"/>
          </a:xfrm>
          <a:custGeom>
            <a:avLst/>
            <a:gdLst>
              <a:gd name="connsiteX0" fmla="*/ 333470 w 781616"/>
              <a:gd name="connsiteY0" fmla="*/ 677501 h 677501"/>
              <a:gd name="connsiteX1" fmla="*/ 16598 w 781616"/>
              <a:gd name="connsiteY1" fmla="*/ 442111 h 677501"/>
              <a:gd name="connsiteX2" fmla="*/ 233882 w 781616"/>
              <a:gd name="connsiteY2" fmla="*/ 43758 h 677501"/>
              <a:gd name="connsiteX3" fmla="*/ 704662 w 781616"/>
              <a:gd name="connsiteY3" fmla="*/ 179560 h 677501"/>
              <a:gd name="connsiteX4" fmla="*/ 695608 w 781616"/>
              <a:gd name="connsiteY4" fmla="*/ 523592 h 67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616" h="677501">
                <a:moveTo>
                  <a:pt x="333470" y="677501"/>
                </a:moveTo>
                <a:cubicBezTo>
                  <a:pt x="183333" y="612618"/>
                  <a:pt x="33196" y="547735"/>
                  <a:pt x="16598" y="442111"/>
                </a:cubicBezTo>
                <a:cubicBezTo>
                  <a:pt x="0" y="336487"/>
                  <a:pt x="119205" y="87516"/>
                  <a:pt x="233882" y="43758"/>
                </a:cubicBezTo>
                <a:cubicBezTo>
                  <a:pt x="348559" y="0"/>
                  <a:pt x="627708" y="99588"/>
                  <a:pt x="704662" y="179560"/>
                </a:cubicBezTo>
                <a:cubicBezTo>
                  <a:pt x="781616" y="259532"/>
                  <a:pt x="738612" y="391562"/>
                  <a:pt x="695608" y="52359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7396" y="4093602"/>
            <a:ext cx="1444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&lt;&lt;thread&gt;&gt;keyLoop</a:t>
            </a:r>
            <a:endParaRPr lang="ko-KR" altLang="en-US" sz="1100" dirty="0"/>
          </a:p>
        </p:txBody>
      </p:sp>
      <p:sp>
        <p:nvSpPr>
          <p:cNvPr id="24" name="자유형 23"/>
          <p:cNvSpPr/>
          <p:nvPr/>
        </p:nvSpPr>
        <p:spPr>
          <a:xfrm>
            <a:off x="1865014" y="4178607"/>
            <a:ext cx="541815" cy="413441"/>
          </a:xfrm>
          <a:custGeom>
            <a:avLst/>
            <a:gdLst>
              <a:gd name="connsiteX0" fmla="*/ 288202 w 586966"/>
              <a:gd name="connsiteY0" fmla="*/ 0 h 413441"/>
              <a:gd name="connsiteX1" fmla="*/ 25651 w 586966"/>
              <a:gd name="connsiteY1" fmla="*/ 144855 h 413441"/>
              <a:gd name="connsiteX2" fmla="*/ 134293 w 586966"/>
              <a:gd name="connsiteY2" fmla="*/ 380245 h 413441"/>
              <a:gd name="connsiteX3" fmla="*/ 496431 w 586966"/>
              <a:gd name="connsiteY3" fmla="*/ 344031 h 413441"/>
              <a:gd name="connsiteX4" fmla="*/ 586966 w 586966"/>
              <a:gd name="connsiteY4" fmla="*/ 153909 h 41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66" h="413441">
                <a:moveTo>
                  <a:pt x="288202" y="0"/>
                </a:moveTo>
                <a:cubicBezTo>
                  <a:pt x="169752" y="40740"/>
                  <a:pt x="51303" y="81481"/>
                  <a:pt x="25651" y="144855"/>
                </a:cubicBezTo>
                <a:cubicBezTo>
                  <a:pt x="0" y="208229"/>
                  <a:pt x="55830" y="347049"/>
                  <a:pt x="134293" y="380245"/>
                </a:cubicBezTo>
                <a:cubicBezTo>
                  <a:pt x="212756" y="413441"/>
                  <a:pt x="420986" y="381754"/>
                  <a:pt x="496431" y="344031"/>
                </a:cubicBezTo>
                <a:cubicBezTo>
                  <a:pt x="571877" y="306308"/>
                  <a:pt x="579421" y="230108"/>
                  <a:pt x="586966" y="1539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82678" y="3157498"/>
            <a:ext cx="1994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&lt;&lt;timer&gt;&gt; callbackTimerRun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0" y="1"/>
            <a:ext cx="91440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ROS node</a:t>
            </a:r>
            <a:r>
              <a:rPr lang="ko-KR" altLang="en-US" b="1" dirty="0" smtClean="0"/>
              <a:t> 실행 순서</a:t>
            </a:r>
            <a:endParaRPr lang="en-US" altLang="ko-KR" b="1" dirty="0" smtClean="0"/>
          </a:p>
          <a:p>
            <a:pPr marL="342900" indent="-342900"/>
            <a:r>
              <a:rPr lang="en-US" altLang="ko-KR" sz="1200" dirty="0" smtClean="0"/>
              <a:t>1. </a:t>
            </a:r>
            <a:r>
              <a:rPr lang="ko-KR" altLang="en-US" sz="1200" dirty="0" smtClean="0"/>
              <a:t>노트북 </a:t>
            </a:r>
            <a:r>
              <a:rPr lang="en-US" altLang="ko-KR" sz="1200" dirty="0" smtClean="0"/>
              <a:t>PC</a:t>
            </a:r>
          </a:p>
          <a:p>
            <a:pPr marL="342900" indent="-342900"/>
            <a:r>
              <a:rPr lang="en-US" altLang="ko-KR" sz="1200" dirty="0" smtClean="0"/>
              <a:t>rosrun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reschy robot_master_controller</a:t>
            </a:r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2. TK1: </a:t>
            </a:r>
            <a:r>
              <a:rPr lang="ko-KR" altLang="en-US" sz="1200" dirty="0" smtClean="0"/>
              <a:t>아래는 </a:t>
            </a:r>
            <a:r>
              <a:rPr lang="en-US" altLang="ko-KR" sz="1200" dirty="0" smtClean="0"/>
              <a:t>shell batch </a:t>
            </a:r>
            <a:r>
              <a:rPr lang="ko-KR" altLang="en-US" sz="1200" dirty="0" smtClean="0"/>
              <a:t>처리 필요함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rosrun reschy robot_body_controller</a:t>
            </a:r>
          </a:p>
          <a:p>
            <a:pPr marL="342900" indent="-342900"/>
            <a:r>
              <a:rPr lang="en-US" altLang="ko-KR" sz="1200" dirty="0" smtClean="0"/>
              <a:t>rosrun reschy robot_arm_controller</a:t>
            </a:r>
          </a:p>
          <a:p>
            <a:pPr marL="342900" indent="-342900"/>
            <a:r>
              <a:rPr lang="en-US" altLang="ko-KR" sz="1200" dirty="0" smtClean="0"/>
              <a:t>roslaunch openni2_launch openni2.launch</a:t>
            </a:r>
          </a:p>
          <a:p>
            <a:pPr marL="342900" indent="-342900"/>
            <a:r>
              <a:rPr lang="en-US" altLang="ko-KR" sz="1200" dirty="0" smtClean="0"/>
              <a:t>rosrun uvc_camera uvc_camera_node</a:t>
            </a:r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3. RPi</a:t>
            </a:r>
          </a:p>
          <a:p>
            <a:pPr marL="342900" indent="-342900"/>
            <a:r>
              <a:rPr lang="en-US" altLang="ko-KR" sz="1200" dirty="0" smtClean="0"/>
              <a:t>rosrun reschy_sensor robot_sensor_imu</a:t>
            </a:r>
          </a:p>
          <a:p>
            <a:pPr marL="342900" indent="-342900"/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4. </a:t>
            </a:r>
            <a:r>
              <a:rPr lang="ko-KR" altLang="en-US" sz="1200" dirty="0" smtClean="0"/>
              <a:t>노트북 </a:t>
            </a:r>
            <a:r>
              <a:rPr lang="en-US" altLang="ko-KR" sz="1200" dirty="0" smtClean="0"/>
              <a:t>PC : </a:t>
            </a:r>
            <a:r>
              <a:rPr lang="ko-KR" altLang="en-US" sz="1200" dirty="0" smtClean="0"/>
              <a:t>토픽 메시지 정상 작동 확인을 위해 아래 명령 실행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smtClean="0"/>
              <a:t>rostopic list</a:t>
            </a:r>
          </a:p>
          <a:p>
            <a:pPr marL="342900" indent="-342900"/>
            <a:r>
              <a:rPr lang="en-US" altLang="ko-KR" sz="1200" dirty="0" err="1" smtClean="0"/>
              <a:t>rviz</a:t>
            </a:r>
            <a:endParaRPr lang="en-US" altLang="ko-KR" sz="1200" dirty="0" smtClean="0"/>
          </a:p>
          <a:p>
            <a:pPr marL="342900" indent="-342900"/>
            <a:r>
              <a:rPr lang="en-US" altLang="ko-KR" sz="1200" dirty="0" err="1" smtClean="0"/>
              <a:t>rqt</a:t>
            </a:r>
            <a:endParaRPr lang="en-US" altLang="ko-KR" sz="1200" dirty="0" smtClean="0"/>
          </a:p>
        </p:txBody>
      </p:sp>
      <p:sp>
        <p:nvSpPr>
          <p:cNvPr id="62" name="타원 61"/>
          <p:cNvSpPr/>
          <p:nvPr/>
        </p:nvSpPr>
        <p:spPr>
          <a:xfrm>
            <a:off x="2132118" y="4666693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robot_master_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controller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3" name="타원 62"/>
          <p:cNvSpPr/>
          <p:nvPr/>
        </p:nvSpPr>
        <p:spPr>
          <a:xfrm>
            <a:off x="5099543" y="4666693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ladder_mission_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automation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64" name="자유형 63"/>
          <p:cNvSpPr/>
          <p:nvPr/>
        </p:nvSpPr>
        <p:spPr>
          <a:xfrm>
            <a:off x="3692766" y="4508161"/>
            <a:ext cx="1573674" cy="231183"/>
          </a:xfrm>
          <a:custGeom>
            <a:avLst/>
            <a:gdLst>
              <a:gd name="connsiteX0" fmla="*/ 0 w 1704814"/>
              <a:gd name="connsiteY0" fmla="*/ 223434 h 231183"/>
              <a:gd name="connsiteX1" fmla="*/ 681925 w 1704814"/>
              <a:gd name="connsiteY1" fmla="*/ 29705 h 231183"/>
              <a:gd name="connsiteX2" fmla="*/ 1201119 w 1704814"/>
              <a:gd name="connsiteY2" fmla="*/ 45204 h 231183"/>
              <a:gd name="connsiteX3" fmla="*/ 1704814 w 1704814"/>
              <a:gd name="connsiteY3" fmla="*/ 231183 h 23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4814" h="231183">
                <a:moveTo>
                  <a:pt x="0" y="223434"/>
                </a:moveTo>
                <a:cubicBezTo>
                  <a:pt x="240869" y="141422"/>
                  <a:pt x="481739" y="59410"/>
                  <a:pt x="681925" y="29705"/>
                </a:cubicBezTo>
                <a:cubicBezTo>
                  <a:pt x="882111" y="0"/>
                  <a:pt x="1030637" y="11624"/>
                  <a:pt x="1201119" y="45204"/>
                </a:cubicBezTo>
                <a:cubicBezTo>
                  <a:pt x="1371601" y="78784"/>
                  <a:pt x="1538207" y="154983"/>
                  <a:pt x="1704814" y="23118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/>
          <p:cNvSpPr/>
          <p:nvPr/>
        </p:nvSpPr>
        <p:spPr>
          <a:xfrm>
            <a:off x="3361375" y="4238065"/>
            <a:ext cx="233269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1. reschy/control/active/ladder=on </a:t>
            </a:r>
            <a:endParaRPr lang="ko-KR" altLang="en-US" sz="1100" dirty="0"/>
          </a:p>
        </p:txBody>
      </p:sp>
      <p:sp>
        <p:nvSpPr>
          <p:cNvPr id="68" name="자유형 67"/>
          <p:cNvSpPr/>
          <p:nvPr/>
        </p:nvSpPr>
        <p:spPr>
          <a:xfrm>
            <a:off x="3642695" y="5033811"/>
            <a:ext cx="1595133" cy="173064"/>
          </a:xfrm>
          <a:custGeom>
            <a:avLst/>
            <a:gdLst>
              <a:gd name="connsiteX0" fmla="*/ 0 w 1728061"/>
              <a:gd name="connsiteY0" fmla="*/ 15498 h 173064"/>
              <a:gd name="connsiteX1" fmla="*/ 852407 w 1728061"/>
              <a:gd name="connsiteY1" fmla="*/ 170481 h 173064"/>
              <a:gd name="connsiteX2" fmla="*/ 1728061 w 1728061"/>
              <a:gd name="connsiteY2" fmla="*/ 0 h 17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8061" h="173064">
                <a:moveTo>
                  <a:pt x="0" y="15498"/>
                </a:moveTo>
                <a:cubicBezTo>
                  <a:pt x="282198" y="94281"/>
                  <a:pt x="564397" y="173064"/>
                  <a:pt x="852407" y="170481"/>
                </a:cubicBezTo>
                <a:cubicBezTo>
                  <a:pt x="1140417" y="167898"/>
                  <a:pt x="1434239" y="83949"/>
                  <a:pt x="172806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3525345" y="5166759"/>
            <a:ext cx="189026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6. </a:t>
            </a:r>
            <a:r>
              <a:rPr lang="en-US" altLang="ko-KR" sz="1100" dirty="0" err="1" smtClean="0"/>
              <a:t>reschy</a:t>
            </a:r>
            <a:r>
              <a:rPr lang="en-US" altLang="ko-KR" sz="1100" dirty="0" smtClean="0"/>
              <a:t>/control/run/ladder</a:t>
            </a:r>
            <a:endParaRPr lang="ko-KR" altLang="en-US" sz="1100" dirty="0"/>
          </a:p>
        </p:txBody>
      </p:sp>
      <p:sp>
        <p:nvSpPr>
          <p:cNvPr id="71" name="타원 70"/>
          <p:cNvSpPr/>
          <p:nvPr/>
        </p:nvSpPr>
        <p:spPr>
          <a:xfrm>
            <a:off x="5094047" y="5952577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ladder_mission_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automation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2126623" y="5952577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openni2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5" name="자유형 74"/>
          <p:cNvSpPr/>
          <p:nvPr/>
        </p:nvSpPr>
        <p:spPr>
          <a:xfrm>
            <a:off x="3666350" y="6320590"/>
            <a:ext cx="1595133" cy="173064"/>
          </a:xfrm>
          <a:custGeom>
            <a:avLst/>
            <a:gdLst>
              <a:gd name="connsiteX0" fmla="*/ 0 w 1728061"/>
              <a:gd name="connsiteY0" fmla="*/ 15498 h 173064"/>
              <a:gd name="connsiteX1" fmla="*/ 852407 w 1728061"/>
              <a:gd name="connsiteY1" fmla="*/ 170481 h 173064"/>
              <a:gd name="connsiteX2" fmla="*/ 1728061 w 1728061"/>
              <a:gd name="connsiteY2" fmla="*/ 0 h 173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8061" h="173064">
                <a:moveTo>
                  <a:pt x="0" y="15498"/>
                </a:moveTo>
                <a:cubicBezTo>
                  <a:pt x="282198" y="94281"/>
                  <a:pt x="564397" y="173064"/>
                  <a:pt x="852407" y="170481"/>
                </a:cubicBezTo>
                <a:cubicBezTo>
                  <a:pt x="1140417" y="167898"/>
                  <a:pt x="1434239" y="83949"/>
                  <a:pt x="1728061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3516916" y="6453538"/>
            <a:ext cx="1938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3.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ros/camera/depth/points</a:t>
            </a:r>
            <a:endParaRPr lang="ko-KR" altLang="en-US" sz="1100" dirty="0"/>
          </a:p>
        </p:txBody>
      </p:sp>
      <p:sp>
        <p:nvSpPr>
          <p:cNvPr id="77" name="자유형 76"/>
          <p:cNvSpPr/>
          <p:nvPr/>
        </p:nvSpPr>
        <p:spPr>
          <a:xfrm>
            <a:off x="2761675" y="5119053"/>
            <a:ext cx="115642" cy="844657"/>
          </a:xfrm>
          <a:custGeom>
            <a:avLst/>
            <a:gdLst>
              <a:gd name="connsiteX0" fmla="*/ 117529 w 125279"/>
              <a:gd name="connsiteY0" fmla="*/ 0 h 844657"/>
              <a:gd name="connsiteX1" fmla="*/ 1292 w 125279"/>
              <a:gd name="connsiteY1" fmla="*/ 364210 h 844657"/>
              <a:gd name="connsiteX2" fmla="*/ 125279 w 125279"/>
              <a:gd name="connsiteY2" fmla="*/ 844657 h 84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279" h="844657">
                <a:moveTo>
                  <a:pt x="117529" y="0"/>
                </a:moveTo>
                <a:cubicBezTo>
                  <a:pt x="58764" y="111717"/>
                  <a:pt x="0" y="223434"/>
                  <a:pt x="1292" y="364210"/>
                </a:cubicBezTo>
                <a:cubicBezTo>
                  <a:pt x="2584" y="504986"/>
                  <a:pt x="63931" y="674821"/>
                  <a:pt x="125279" y="84465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483548" y="5381073"/>
            <a:ext cx="277191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2. rosrun openni2 opennni2.launch (TBD)</a:t>
            </a:r>
            <a:endParaRPr lang="ko-KR" altLang="en-US" sz="1100" dirty="0"/>
          </a:p>
        </p:txBody>
      </p:sp>
      <p:sp>
        <p:nvSpPr>
          <p:cNvPr id="79" name="자유형 78"/>
          <p:cNvSpPr/>
          <p:nvPr/>
        </p:nvSpPr>
        <p:spPr>
          <a:xfrm>
            <a:off x="5645552" y="5126801"/>
            <a:ext cx="135908" cy="821410"/>
          </a:xfrm>
          <a:custGeom>
            <a:avLst/>
            <a:gdLst>
              <a:gd name="connsiteX0" fmla="*/ 147234 w 147234"/>
              <a:gd name="connsiteY0" fmla="*/ 821410 h 821410"/>
              <a:gd name="connsiteX1" fmla="*/ 0 w 147234"/>
              <a:gd name="connsiteY1" fmla="*/ 511444 h 821410"/>
              <a:gd name="connsiteX2" fmla="*/ 147234 w 147234"/>
              <a:gd name="connsiteY2" fmla="*/ 0 h 821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34" h="821410">
                <a:moveTo>
                  <a:pt x="147234" y="821410"/>
                </a:moveTo>
                <a:cubicBezTo>
                  <a:pt x="73617" y="734878"/>
                  <a:pt x="0" y="648346"/>
                  <a:pt x="0" y="511444"/>
                </a:cubicBezTo>
                <a:cubicBezTo>
                  <a:pt x="0" y="374542"/>
                  <a:pt x="73617" y="187271"/>
                  <a:pt x="147234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자유형 79"/>
          <p:cNvSpPr/>
          <p:nvPr/>
        </p:nvSpPr>
        <p:spPr>
          <a:xfrm>
            <a:off x="6253563" y="5142300"/>
            <a:ext cx="108487" cy="813661"/>
          </a:xfrm>
          <a:custGeom>
            <a:avLst/>
            <a:gdLst>
              <a:gd name="connsiteX0" fmla="*/ 7749 w 117528"/>
              <a:gd name="connsiteY0" fmla="*/ 813661 h 813661"/>
              <a:gd name="connsiteX1" fmla="*/ 116237 w 117528"/>
              <a:gd name="connsiteY1" fmla="*/ 488197 h 813661"/>
              <a:gd name="connsiteX2" fmla="*/ 0 w 117528"/>
              <a:gd name="connsiteY2" fmla="*/ 0 h 81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7528" h="813661">
                <a:moveTo>
                  <a:pt x="7749" y="813661"/>
                </a:moveTo>
                <a:cubicBezTo>
                  <a:pt x="62638" y="718734"/>
                  <a:pt x="117528" y="623807"/>
                  <a:pt x="116237" y="488197"/>
                </a:cubicBezTo>
                <a:cubicBezTo>
                  <a:pt x="114946" y="352587"/>
                  <a:pt x="57473" y="176293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4308229" y="5523950"/>
            <a:ext cx="18806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4.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reschy/sensor/segments</a:t>
            </a:r>
          </a:p>
          <a:p>
            <a:pPr algn="ctr"/>
            <a:endParaRPr lang="ko-KR" altLang="en-US" sz="1100" dirty="0"/>
          </a:p>
        </p:txBody>
      </p:sp>
      <p:sp>
        <p:nvSpPr>
          <p:cNvPr id="82" name="직사각형 81"/>
          <p:cNvSpPr/>
          <p:nvPr/>
        </p:nvSpPr>
        <p:spPr>
          <a:xfrm>
            <a:off x="6352455" y="5523949"/>
            <a:ext cx="161935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5. </a:t>
            </a:r>
            <a:r>
              <a:rPr kumimoji="1" lang="en-US" altLang="ko-KR" sz="1100" dirty="0" smtClean="0">
                <a:latin typeface="맑은 고딕" pitchFamily="50" charset="-127"/>
                <a:ea typeface="맑은 고딕" pitchFamily="50" charset="-127"/>
                <a:cs typeface="맑은 고딕" pitchFamily="50" charset="-127"/>
              </a:rPr>
              <a:t>reschy/sensor/AABB</a:t>
            </a:r>
          </a:p>
        </p:txBody>
      </p:sp>
      <p:sp>
        <p:nvSpPr>
          <p:cNvPr id="84" name="타원 83"/>
          <p:cNvSpPr/>
          <p:nvPr/>
        </p:nvSpPr>
        <p:spPr>
          <a:xfrm>
            <a:off x="6022741" y="3643314"/>
            <a:ext cx="1785950" cy="42862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9" tIns="45715" rIns="91429" bIns="45715" rtlCol="0" anchor="ctr"/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robot_body_</a:t>
            </a:r>
          </a:p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controller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85" name="자유형 84"/>
          <p:cNvSpPr/>
          <p:nvPr/>
        </p:nvSpPr>
        <p:spPr>
          <a:xfrm>
            <a:off x="6132634" y="4051602"/>
            <a:ext cx="364806" cy="604434"/>
          </a:xfrm>
          <a:custGeom>
            <a:avLst/>
            <a:gdLst>
              <a:gd name="connsiteX0" fmla="*/ 0 w 395207"/>
              <a:gd name="connsiteY0" fmla="*/ 604434 h 604434"/>
              <a:gd name="connsiteX1" fmla="*/ 77492 w 395207"/>
              <a:gd name="connsiteY1" fmla="*/ 325465 h 604434"/>
              <a:gd name="connsiteX2" fmla="*/ 395207 w 395207"/>
              <a:gd name="connsiteY2" fmla="*/ 0 h 604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207" h="604434">
                <a:moveTo>
                  <a:pt x="0" y="604434"/>
                </a:moveTo>
                <a:cubicBezTo>
                  <a:pt x="5812" y="515319"/>
                  <a:pt x="11624" y="426204"/>
                  <a:pt x="77492" y="325465"/>
                </a:cubicBezTo>
                <a:cubicBezTo>
                  <a:pt x="143360" y="224726"/>
                  <a:pt x="269283" y="112363"/>
                  <a:pt x="395207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6154627" y="4214819"/>
            <a:ext cx="246199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7. reschy/control/run/body=left(0.2), right(0.2)</a:t>
            </a:r>
            <a:endParaRPr lang="ko-KR" altLang="en-US" sz="1100" dirty="0"/>
          </a:p>
        </p:txBody>
      </p:sp>
      <p:sp>
        <p:nvSpPr>
          <p:cNvPr id="22" name="자유형 21"/>
          <p:cNvSpPr/>
          <p:nvPr/>
        </p:nvSpPr>
        <p:spPr>
          <a:xfrm>
            <a:off x="1806514" y="4149279"/>
            <a:ext cx="721492" cy="677501"/>
          </a:xfrm>
          <a:custGeom>
            <a:avLst/>
            <a:gdLst>
              <a:gd name="connsiteX0" fmla="*/ 333470 w 781616"/>
              <a:gd name="connsiteY0" fmla="*/ 677501 h 677501"/>
              <a:gd name="connsiteX1" fmla="*/ 16598 w 781616"/>
              <a:gd name="connsiteY1" fmla="*/ 442111 h 677501"/>
              <a:gd name="connsiteX2" fmla="*/ 233882 w 781616"/>
              <a:gd name="connsiteY2" fmla="*/ 43758 h 677501"/>
              <a:gd name="connsiteX3" fmla="*/ 704662 w 781616"/>
              <a:gd name="connsiteY3" fmla="*/ 179560 h 677501"/>
              <a:gd name="connsiteX4" fmla="*/ 695608 w 781616"/>
              <a:gd name="connsiteY4" fmla="*/ 523592 h 677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616" h="677501">
                <a:moveTo>
                  <a:pt x="333470" y="677501"/>
                </a:moveTo>
                <a:cubicBezTo>
                  <a:pt x="183333" y="612618"/>
                  <a:pt x="33196" y="547735"/>
                  <a:pt x="16598" y="442111"/>
                </a:cubicBezTo>
                <a:cubicBezTo>
                  <a:pt x="0" y="336487"/>
                  <a:pt x="119205" y="87516"/>
                  <a:pt x="233882" y="43758"/>
                </a:cubicBezTo>
                <a:cubicBezTo>
                  <a:pt x="348559" y="0"/>
                  <a:pt x="627708" y="99588"/>
                  <a:pt x="704662" y="179560"/>
                </a:cubicBezTo>
                <a:cubicBezTo>
                  <a:pt x="781616" y="259532"/>
                  <a:pt x="738612" y="391562"/>
                  <a:pt x="695608" y="52359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17396" y="4859470"/>
            <a:ext cx="144462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&lt;&lt;thread&gt;&gt;keyLoop</a:t>
            </a:r>
            <a:endParaRPr lang="ko-KR" altLang="en-US" sz="1100" dirty="0"/>
          </a:p>
        </p:txBody>
      </p:sp>
      <p:sp>
        <p:nvSpPr>
          <p:cNvPr id="24" name="자유형 23"/>
          <p:cNvSpPr/>
          <p:nvPr/>
        </p:nvSpPr>
        <p:spPr>
          <a:xfrm>
            <a:off x="1865014" y="4944475"/>
            <a:ext cx="541815" cy="413441"/>
          </a:xfrm>
          <a:custGeom>
            <a:avLst/>
            <a:gdLst>
              <a:gd name="connsiteX0" fmla="*/ 288202 w 586966"/>
              <a:gd name="connsiteY0" fmla="*/ 0 h 413441"/>
              <a:gd name="connsiteX1" fmla="*/ 25651 w 586966"/>
              <a:gd name="connsiteY1" fmla="*/ 144855 h 413441"/>
              <a:gd name="connsiteX2" fmla="*/ 134293 w 586966"/>
              <a:gd name="connsiteY2" fmla="*/ 380245 h 413441"/>
              <a:gd name="connsiteX3" fmla="*/ 496431 w 586966"/>
              <a:gd name="connsiteY3" fmla="*/ 344031 h 413441"/>
              <a:gd name="connsiteX4" fmla="*/ 586966 w 586966"/>
              <a:gd name="connsiteY4" fmla="*/ 153909 h 413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66" h="413441">
                <a:moveTo>
                  <a:pt x="288202" y="0"/>
                </a:moveTo>
                <a:cubicBezTo>
                  <a:pt x="169752" y="40740"/>
                  <a:pt x="51303" y="81481"/>
                  <a:pt x="25651" y="144855"/>
                </a:cubicBezTo>
                <a:cubicBezTo>
                  <a:pt x="0" y="208229"/>
                  <a:pt x="55830" y="347049"/>
                  <a:pt x="134293" y="380245"/>
                </a:cubicBezTo>
                <a:cubicBezTo>
                  <a:pt x="212756" y="413441"/>
                  <a:pt x="420986" y="381754"/>
                  <a:pt x="496431" y="344031"/>
                </a:cubicBezTo>
                <a:cubicBezTo>
                  <a:pt x="571877" y="306308"/>
                  <a:pt x="579421" y="230108"/>
                  <a:pt x="586966" y="1539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82678" y="3923366"/>
            <a:ext cx="199445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 smtClean="0"/>
              <a:t>&lt;&lt;timer&gt;&gt; callbackTimerRun</a:t>
            </a:r>
            <a:endParaRPr lang="ko-KR" altLang="en-US" sz="11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80687" y="0"/>
            <a:ext cx="53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LadderMissionAutomation</a:t>
            </a:r>
            <a:r>
              <a:rPr lang="en-US" altLang="ko-KR" b="1" dirty="0" smtClean="0"/>
              <a:t> ROS node </a:t>
            </a:r>
            <a:r>
              <a:rPr lang="ko-KR" altLang="en-US" b="1" dirty="0" smtClean="0"/>
              <a:t>구현 </a:t>
            </a:r>
            <a:r>
              <a:rPr lang="ko-KR" altLang="en-US" b="1" dirty="0" err="1" smtClean="0"/>
              <a:t>로직</a:t>
            </a:r>
            <a:r>
              <a:rPr lang="ko-KR" altLang="en-US" b="1" dirty="0" smtClean="0"/>
              <a:t> 예</a:t>
            </a:r>
            <a:endParaRPr lang="ko-KR" altLang="en-US" b="1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-99392"/>
            <a:ext cx="9144000" cy="701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sensor_msgs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PointCloud2.h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lvl="0" defTabSz="914400" eaLnBrk="0" fontAlgn="base" latinLnBrk="0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dirty="0" err="1" smtClean="0">
                <a:solidFill>
                  <a:srgbClr val="008000"/>
                </a:solidFill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std_msgs</a:t>
            </a:r>
            <a:r>
              <a:rPr kumimoji="1" lang="en-US" altLang="ko-KR" sz="900" dirty="0" smtClean="0">
                <a:solidFill>
                  <a:srgbClr val="008000"/>
                </a:solidFill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String.h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specific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includes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pcl_conversions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pcl_conversions.h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conversions.h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point_cloud.h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point_types.h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ModelCoefficients.h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io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pcd_io.h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/filters/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extract_indices.h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/filters/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voxel_grid.h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/features/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normal_3d.h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kdtree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kdtree.h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sample_consensus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method_types.h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sample_consensus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model_types.h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/segmentation/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sac_segmentation.h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#include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/segmentation/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extract_clusters.h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control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typedef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enum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ActionStepStop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ActionStepFinish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1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ActionStepRun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2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ActionStepClimb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3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RobotActionStep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RobotActionStep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stepStatus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ActionStepStop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publisher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ros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Publisher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pubStatus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subscriber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bool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false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subscribed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data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sync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flag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bool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false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CurrentPointCloudSegments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CurrentSegmentsAABB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Axis-aligned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bounding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box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about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each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segments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subscribeSegments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sensor_msgs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PointCloud2ConstPtr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input)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stepStatus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ActionStepFinish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CurrentPointCloudSegments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clear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fromROSMsg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(*input,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CurrentPointCloudSegments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true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subscribeAABB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sensor_msgs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PointCloud2ConstPtr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input)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stepStatus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ActionStepFinish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CurrentSegmentsAABB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clear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fromROSMsg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(*input,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CurrentSegmentsAABB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subAABB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true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80687" y="0"/>
            <a:ext cx="53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LadderMissionAutomation</a:t>
            </a:r>
            <a:r>
              <a:rPr lang="en-US" altLang="ko-KR" b="1" dirty="0" smtClean="0"/>
              <a:t> ROS node </a:t>
            </a:r>
            <a:r>
              <a:rPr lang="ko-KR" altLang="en-US" b="1" dirty="0" smtClean="0"/>
              <a:t>구현 </a:t>
            </a:r>
            <a:r>
              <a:rPr lang="ko-KR" altLang="en-US" b="1" dirty="0" err="1" smtClean="0"/>
              <a:t>로직</a:t>
            </a:r>
            <a:r>
              <a:rPr lang="ko-KR" altLang="en-US" b="1" dirty="0" smtClean="0"/>
              <a:t> 예</a:t>
            </a:r>
            <a:endParaRPr lang="ko-KR" altLang="en-US" b="1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543591"/>
            <a:ext cx="9144000" cy="57708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utility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functions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getSegmentsFromReschyPointCloud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vector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segments)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parameter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3D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sorted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intensity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value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which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has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from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N.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1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++)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[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];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intensity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!=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segments.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push_back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(segment);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indices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clear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indices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push_back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indices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segments.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push_back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(segment);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segments.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getPointCloudFromSegmentIndex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vector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++)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[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];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||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continue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[index];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push_back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(pt);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80687" y="0"/>
            <a:ext cx="53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LadderMissionAutomation</a:t>
            </a:r>
            <a:r>
              <a:rPr lang="en-US" altLang="ko-KR" b="1" dirty="0" smtClean="0"/>
              <a:t> ROS node </a:t>
            </a:r>
            <a:r>
              <a:rPr lang="ko-KR" altLang="en-US" b="1" dirty="0" smtClean="0"/>
              <a:t>구현 </a:t>
            </a:r>
            <a:r>
              <a:rPr lang="ko-KR" altLang="en-US" b="1" dirty="0" err="1" smtClean="0"/>
              <a:t>로직</a:t>
            </a:r>
            <a:r>
              <a:rPr lang="ko-KR" altLang="en-US" b="1" dirty="0" smtClean="0"/>
              <a:t> 예</a:t>
            </a:r>
            <a:endParaRPr lang="ko-KR" altLang="en-US" b="1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-64264"/>
            <a:ext cx="9144000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struct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Rect3D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Rect3D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clear();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clear()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9999999999.9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9999999999.9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grow(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&amp;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bool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getMaximum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&gt;&amp;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Rect3D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for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++)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[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];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rect.grow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(pt);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*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this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pcd.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size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width()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fabs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x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height()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fabs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y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depth()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fabs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};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#define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IsEqual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fabs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&lt;=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</a:t>
            </a:r>
            <a:r>
              <a:rPr kumimoji="1" lang="en-US" altLang="ko-KR" sz="8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780687" y="0"/>
            <a:ext cx="536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LadderMissionAutomation</a:t>
            </a:r>
            <a:r>
              <a:rPr lang="en-US" altLang="ko-KR" b="1" dirty="0" smtClean="0"/>
              <a:t> ROS node </a:t>
            </a:r>
            <a:r>
              <a:rPr lang="ko-KR" altLang="en-US" b="1" dirty="0" smtClean="0"/>
              <a:t>구현 </a:t>
            </a:r>
            <a:r>
              <a:rPr lang="ko-KR" altLang="en-US" b="1" dirty="0" err="1" smtClean="0"/>
              <a:t>로직</a:t>
            </a:r>
            <a:r>
              <a:rPr lang="ko-KR" altLang="en-US" b="1" dirty="0" smtClean="0"/>
              <a:t> 예</a:t>
            </a:r>
            <a:endParaRPr lang="ko-KR" altLang="en-US" b="1" dirty="0"/>
          </a:p>
        </p:txBody>
      </p:sp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0" y="197341"/>
            <a:ext cx="9144000" cy="6463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node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functions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moveRobotBody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leftMilliSecond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rightMilliSecond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stepStatus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ActionStepFinish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publishMessage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(...);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considering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and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side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wheel.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void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moveRobotBody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wheelRadius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0.10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wheelRadius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/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wheelRadius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moveRobotBody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leftSpeed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1000.0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rightSpeed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1000.0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canSeeLadder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nearLadderDistance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farLadderDistance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width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0.3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height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0.5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depth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0.5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0.1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vector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clusterSegmentsIndices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getSegmentsFromReschyPointCloud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CurrentPointCloudSegments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clusterSegmentsIndices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vector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clusterAABBIndices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getSegmentsFromReschyPointCloud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CurrentSegmentsAABB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clusterAABBIndices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1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std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vector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const_iterator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clusterAABBIndices.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begin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!=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clusterAABBIndices.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end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++it)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PointCloud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pcl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::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PointXYZI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getPointCloudFromSegmentIndex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_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CurrentSegmentsAABB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it-&gt;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indices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Rect3D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MaxRect.getMaximum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false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continue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pt2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&lt;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nearLadderDistance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-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continue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8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pt1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.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z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&gt;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farLadderDistance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+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continue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segmentWidth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MaxRect.width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segmentHeight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MaxRect.height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float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segmentDepth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MaxRect.depth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();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if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IsEqual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segmentHeight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height,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tolerance)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&amp;&amp;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IsEqual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segmentWidth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width,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tolerance)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&amp;&amp;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IsEqual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(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segmentDepth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depth,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tolerance))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{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=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pointsAABB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[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0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].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intensity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	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return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C0C0C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 </a:t>
            </a:r>
            <a:r>
              <a:rPr kumimoji="1" lang="en-US" altLang="ko-KR" sz="9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SegmentId</a:t>
            </a: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;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1" lang="en-US" altLang="ko-KR" sz="9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맑은 고딕" pitchFamily="50" charset="-127"/>
                <a:ea typeface="맑은 고딕" pitchFamily="50" charset="-127"/>
                <a:cs typeface="굴림체" pitchFamily="49" charset="-127"/>
              </a:rPr>
              <a:t>}</a:t>
            </a: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1" lang="en-US" altLang="ko-KR" sz="9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hape 16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개발 일정</a:t>
            </a:r>
          </a:p>
        </p:txBody>
      </p:sp>
      <p:sp>
        <p:nvSpPr>
          <p:cNvPr id="20483" name="Shape 16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aphicFrame>
        <p:nvGraphicFramePr>
          <p:cNvPr id="168" name="Shape 168"/>
          <p:cNvGraphicFramePr>
            <a:graphicFrameLocks noGrp="1"/>
          </p:cNvGraphicFramePr>
          <p:nvPr/>
        </p:nvGraphicFramePr>
        <p:xfrm>
          <a:off x="71438" y="1857375"/>
          <a:ext cx="9001125" cy="4418013"/>
        </p:xfrm>
        <a:graphic>
          <a:graphicData uri="http://schemas.openxmlformats.org/drawingml/2006/table">
            <a:tbl>
              <a:tblPr/>
              <a:tblGrid>
                <a:gridCol w="1339850"/>
                <a:gridCol w="384175"/>
                <a:gridCol w="382587"/>
                <a:gridCol w="382588"/>
                <a:gridCol w="384175"/>
                <a:gridCol w="382587"/>
                <a:gridCol w="382588"/>
                <a:gridCol w="382587"/>
                <a:gridCol w="384175"/>
                <a:gridCol w="382588"/>
                <a:gridCol w="382587"/>
                <a:gridCol w="384175"/>
                <a:gridCol w="382588"/>
                <a:gridCol w="382587"/>
                <a:gridCol w="382588"/>
                <a:gridCol w="384175"/>
                <a:gridCol w="382587"/>
                <a:gridCol w="382588"/>
                <a:gridCol w="382587"/>
                <a:gridCol w="384175"/>
                <a:gridCol w="382588"/>
              </a:tblGrid>
              <a:tr h="3683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주요일정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6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월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7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월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8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월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9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월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10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월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683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1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2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3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ea typeface="굴림" pitchFamily="50" charset="-127"/>
                          <a:cs typeface="Calibri" pitchFamily="34" charset="0"/>
                          <a:sym typeface="Arial" pitchFamily="34" charset="0"/>
                        </a:rPr>
                        <a:t>4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발표준비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pitchFamily="34" charset="0"/>
                        <a:ea typeface="굴림" pitchFamily="50" charset="-127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pitchFamily="34" charset="0"/>
                        <a:ea typeface="굴림" pitchFamily="50" charset="-127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pitchFamily="34" charset="0"/>
                        <a:ea typeface="굴림" pitchFamily="50" charset="-127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Calibri" pitchFamily="34" charset="0"/>
                        <a:ea typeface="굴림" pitchFamily="50" charset="-127"/>
                        <a:cs typeface="Calibri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기본설계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프로토타입 제작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상세설계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ea typeface="굴림" pitchFamily="50" charset="-127"/>
                          <a:cs typeface="Arial" pitchFamily="34" charset="0"/>
                          <a:sym typeface="Arial" pitchFamily="34" charset="0"/>
                        </a:rPr>
                        <a:t>SW</a:t>
                      </a: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itchFamily="34" charset="0"/>
                          <a:cs typeface="Arial" pitchFamily="34" charset="0"/>
                          <a:sym typeface="Arial" pitchFamily="34" charset="0"/>
                        </a:rPr>
                        <a:t>구현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9C65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9C65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9C65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9C65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9C65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기구부 제작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중간평가준비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492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시험 및 분석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수정 및 보완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itchFamily="34" charset="0"/>
                        <a:cs typeface="Arial" pitchFamily="34" charset="0"/>
                        <a:sym typeface="Arial" pitchFamily="34" charset="0"/>
                      </a:endParaRP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</a:tr>
              <a:tr h="3857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본선대회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EF4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Calibri" pitchFamily="34" charset="0"/>
                          <a:cs typeface="Calibri" pitchFamily="34" charset="0"/>
                          <a:sym typeface="Arial" pitchFamily="34" charset="0"/>
                        </a:rPr>
                        <a:t>　</a:t>
                      </a:r>
                    </a:p>
                  </a:txBody>
                  <a:tcPr marL="8750" marR="8750" marT="875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20784" name="Shape 169"/>
          <p:cNvSpPr txBox="1">
            <a:spLocks noChangeArrowheads="1"/>
          </p:cNvSpPr>
          <p:nvPr/>
        </p:nvSpPr>
        <p:spPr bwMode="auto">
          <a:xfrm>
            <a:off x="0" y="928688"/>
            <a:ext cx="9144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Clr>
                <a:srgbClr val="262626"/>
              </a:buClr>
              <a:buSzPct val="100000"/>
              <a:buFont typeface="Noto Symbol"/>
              <a:buChar char="▪"/>
            </a:pP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</a:t>
            </a: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 프로토타입 개발</a:t>
            </a:r>
            <a:r>
              <a:rPr lang="ko-KR" altLang="en-US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을 </a:t>
            </a: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통한 로봇의 완성도 향상 및 </a:t>
            </a:r>
            <a:r>
              <a:rPr lang="en-US" altLang="ko-KR" sz="1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SW</a:t>
            </a:r>
            <a:r>
              <a:rPr lang="en-US" sz="18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개발 복수 진행</a:t>
            </a:r>
          </a:p>
        </p:txBody>
      </p:sp>
      <p:sp>
        <p:nvSpPr>
          <p:cNvPr id="20785" name="Shape 170"/>
          <p:cNvSpPr>
            <a:spLocks noChangeArrowheads="1"/>
          </p:cNvSpPr>
          <p:nvPr/>
        </p:nvSpPr>
        <p:spPr bwMode="auto">
          <a:xfrm>
            <a:off x="395288" y="1412875"/>
            <a:ext cx="360362" cy="360363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0786" name="Shape 171"/>
          <p:cNvSpPr>
            <a:spLocks noChangeArrowheads="1"/>
          </p:cNvSpPr>
          <p:nvPr/>
        </p:nvSpPr>
        <p:spPr bwMode="auto">
          <a:xfrm>
            <a:off x="1979613" y="1412875"/>
            <a:ext cx="360362" cy="36036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0787" name="Shape 172"/>
          <p:cNvSpPr txBox="1">
            <a:spLocks noChangeArrowheads="1"/>
          </p:cNvSpPr>
          <p:nvPr/>
        </p:nvSpPr>
        <p:spPr bwMode="auto">
          <a:xfrm>
            <a:off x="755650" y="1495425"/>
            <a:ext cx="1152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2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구현 및 제작</a:t>
            </a:r>
          </a:p>
        </p:txBody>
      </p:sp>
      <p:sp>
        <p:nvSpPr>
          <p:cNvPr id="20788" name="Shape 173"/>
          <p:cNvSpPr txBox="1">
            <a:spLocks noChangeArrowheads="1"/>
          </p:cNvSpPr>
          <p:nvPr/>
        </p:nvSpPr>
        <p:spPr bwMode="auto">
          <a:xfrm>
            <a:off x="2339975" y="1484313"/>
            <a:ext cx="1152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2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설계 및 분석</a:t>
            </a:r>
          </a:p>
        </p:txBody>
      </p:sp>
      <p:sp>
        <p:nvSpPr>
          <p:cNvPr id="20789" name="Shape 174"/>
          <p:cNvSpPr>
            <a:spLocks noChangeArrowheads="1"/>
          </p:cNvSpPr>
          <p:nvPr/>
        </p:nvSpPr>
        <p:spPr bwMode="auto">
          <a:xfrm>
            <a:off x="3492500" y="1412875"/>
            <a:ext cx="358775" cy="3603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/>
            <a:endParaRPr lang="ko-KR" altLang="ko-KR" sz="1800">
              <a:solidFill>
                <a:srgbClr val="FFFFFF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0790" name="Shape 175"/>
          <p:cNvSpPr txBox="1">
            <a:spLocks noChangeArrowheads="1"/>
          </p:cNvSpPr>
          <p:nvPr/>
        </p:nvSpPr>
        <p:spPr bwMode="auto">
          <a:xfrm>
            <a:off x="3851275" y="1484313"/>
            <a:ext cx="1152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sz="120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발표 및 평가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hape 181"/>
          <p:cNvSpPr>
            <a:spLocks noChangeArrowheads="1"/>
          </p:cNvSpPr>
          <p:nvPr/>
        </p:nvSpPr>
        <p:spPr bwMode="auto">
          <a:xfrm>
            <a:off x="8686800" y="5284788"/>
            <a:ext cx="457200" cy="96837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algn="ctr" latinLnBrk="0">
              <a:buSzPct val="25000"/>
            </a:pPr>
            <a:r>
              <a:rPr lang="en-US" altLang="ko-KR" sz="1800">
                <a:solidFill>
                  <a:srgbClr val="FF660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          </a:t>
            </a:r>
          </a:p>
        </p:txBody>
      </p:sp>
      <p:grpSp>
        <p:nvGrpSpPr>
          <p:cNvPr id="182" name="Shape 182"/>
          <p:cNvGrpSpPr>
            <a:grpSpLocks/>
          </p:cNvGrpSpPr>
          <p:nvPr/>
        </p:nvGrpSpPr>
        <p:grpSpPr bwMode="auto">
          <a:xfrm>
            <a:off x="828675" y="1944688"/>
            <a:ext cx="2054225" cy="2060575"/>
            <a:chOff x="522" y="1225"/>
            <a:chExt cx="1294" cy="1298"/>
          </a:xfrm>
        </p:grpSpPr>
        <p:pic>
          <p:nvPicPr>
            <p:cNvPr id="21507" name="Shape 182"/>
            <p:cNvPicPr>
              <a:picLocks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2" y="1225"/>
              <a:ext cx="1294" cy="1298"/>
            </a:xfrm>
            <a:prstGeom prst="rect">
              <a:avLst/>
            </a:prstGeom>
            <a:noFill/>
          </p:spPr>
        </p:pic>
        <p:sp>
          <p:nvSpPr>
            <p:cNvPr id="21508" name="Text Box 4"/>
            <p:cNvSpPr txBox="1">
              <a:spLocks noChangeArrowheads="1"/>
            </p:cNvSpPr>
            <p:nvPr/>
          </p:nvSpPr>
          <p:spPr bwMode="auto">
            <a:xfrm>
              <a:off x="711" y="1416"/>
              <a:ext cx="917" cy="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      </a:t>
              </a:r>
            </a:p>
          </p:txBody>
        </p:sp>
      </p:grpSp>
      <p:sp>
        <p:nvSpPr>
          <p:cNvPr id="21510" name="Shape 183"/>
          <p:cNvSpPr txBox="1">
            <a:spLocks noChangeArrowheads="1"/>
          </p:cNvSpPr>
          <p:nvPr/>
        </p:nvSpPr>
        <p:spPr bwMode="auto">
          <a:xfrm>
            <a:off x="1217613" y="1592263"/>
            <a:ext cx="12192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17000" b="1">
                <a:solidFill>
                  <a:srgbClr val="002060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2</a:t>
            </a:r>
          </a:p>
        </p:txBody>
      </p:sp>
      <p:grpSp>
        <p:nvGrpSpPr>
          <p:cNvPr id="184" name="Shape 184"/>
          <p:cNvGrpSpPr>
            <a:grpSpLocks/>
          </p:cNvGrpSpPr>
          <p:nvPr/>
        </p:nvGrpSpPr>
        <p:grpSpPr bwMode="auto">
          <a:xfrm>
            <a:off x="1066800" y="1987550"/>
            <a:ext cx="1584325" cy="1298575"/>
            <a:chOff x="672" y="1252"/>
            <a:chExt cx="998" cy="818"/>
          </a:xfrm>
        </p:grpSpPr>
        <p:pic>
          <p:nvPicPr>
            <p:cNvPr id="21511" name="Shape 184"/>
            <p:cNvPicPr>
              <a:picLocks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72" y="1252"/>
              <a:ext cx="998" cy="818"/>
            </a:xfrm>
            <a:prstGeom prst="rect">
              <a:avLst/>
            </a:prstGeom>
            <a:noFill/>
          </p:spPr>
        </p:pic>
        <p:sp>
          <p:nvSpPr>
            <p:cNvPr id="21512" name="Text Box 8"/>
            <p:cNvSpPr txBox="1">
              <a:spLocks noChangeArrowheads="1"/>
            </p:cNvSpPr>
            <p:nvPr/>
          </p:nvSpPr>
          <p:spPr bwMode="auto">
            <a:xfrm>
              <a:off x="818" y="1372"/>
              <a:ext cx="705" cy="5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00" rIns="91425" bIns="45700" anchor="ctr"/>
            <a:lstStyle/>
            <a:p>
              <a:pPr algn="ctr" latinLnBrk="0">
                <a:buSzPct val="25000"/>
              </a:pPr>
              <a:r>
                <a:rPr lang="en-US" altLang="ko-KR" sz="1800">
                  <a:solidFill>
                    <a:srgbClr val="FFFFFF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       </a:t>
              </a:r>
            </a:p>
          </p:txBody>
        </p:sp>
      </p:grpSp>
      <p:sp>
        <p:nvSpPr>
          <p:cNvPr id="21514" name="Shape 185"/>
          <p:cNvSpPr txBox="1">
            <a:spLocks noChangeArrowheads="1"/>
          </p:cNvSpPr>
          <p:nvPr/>
        </p:nvSpPr>
        <p:spPr bwMode="auto">
          <a:xfrm>
            <a:off x="2900363" y="2492375"/>
            <a:ext cx="606425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480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Contents</a:t>
            </a:r>
          </a:p>
          <a:p>
            <a:pPr latinLnBrk="0">
              <a:buClr>
                <a:srgbClr val="262626"/>
              </a:buClr>
              <a:buFont typeface="Calibri" pitchFamily="34" charset="0"/>
              <a:buNone/>
            </a:pPr>
            <a:endParaRPr lang="ko-KR" altLang="ko-KR" sz="24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hape 191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sz="280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로봇 기구부 </a:t>
            </a:r>
          </a:p>
        </p:txBody>
      </p:sp>
      <p:sp>
        <p:nvSpPr>
          <p:cNvPr id="22531" name="Shape 19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2532" name="Shape 194"/>
          <p:cNvSpPr>
            <a:spLocks noChangeArrowheads="1"/>
          </p:cNvSpPr>
          <p:nvPr/>
        </p:nvSpPr>
        <p:spPr bwMode="auto">
          <a:xfrm>
            <a:off x="2362200" y="6046788"/>
            <a:ext cx="5362575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/>
          <a:lstStyle/>
          <a:p>
            <a:pPr latinLnBrk="0">
              <a:buSzPct val="25000"/>
            </a:pPr>
            <a:r>
              <a:rPr lang="en-US" altLang="ko-KR" sz="1800" u="sng">
                <a:solidFill>
                  <a:schemeClr val="hlink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  <a:hlinkClick r:id="rId3"/>
              </a:rPr>
              <a:t>https://www.youtube.com/watch?v=oqHnb1WdzXY</a:t>
            </a:r>
          </a:p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grpSp>
        <p:nvGrpSpPr>
          <p:cNvPr id="22533" name="그룹 2"/>
          <p:cNvGrpSpPr>
            <a:grpSpLocks/>
          </p:cNvGrpSpPr>
          <p:nvPr/>
        </p:nvGrpSpPr>
        <p:grpSpPr bwMode="auto">
          <a:xfrm>
            <a:off x="977900" y="1435185"/>
            <a:ext cx="7635875" cy="4140115"/>
            <a:chOff x="1351211" y="1878149"/>
            <a:chExt cx="6800174" cy="3686805"/>
          </a:xfrm>
        </p:grpSpPr>
        <p:grpSp>
          <p:nvGrpSpPr>
            <p:cNvPr id="22534" name="Shape 207"/>
            <p:cNvGrpSpPr>
              <a:grpSpLocks/>
            </p:cNvGrpSpPr>
            <p:nvPr/>
          </p:nvGrpSpPr>
          <p:grpSpPr bwMode="auto">
            <a:xfrm>
              <a:off x="1351211" y="2175804"/>
              <a:ext cx="6800174" cy="3389150"/>
              <a:chOff x="1544591" y="2130913"/>
              <a:chExt cx="6800174" cy="3389150"/>
            </a:xfrm>
          </p:grpSpPr>
          <p:pic>
            <p:nvPicPr>
              <p:cNvPr id="22536" name="Shape 208"/>
              <p:cNvPicPr preferRelativeResize="0"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544591" y="2130913"/>
                <a:ext cx="5751285" cy="3389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2537" name="Shape 209"/>
              <p:cNvSpPr>
                <a:spLocks/>
              </p:cNvSpPr>
              <p:nvPr/>
            </p:nvSpPr>
            <p:spPr bwMode="auto">
              <a:xfrm>
                <a:off x="4420233" y="3815071"/>
                <a:ext cx="2198370" cy="249084"/>
              </a:xfrm>
              <a:custGeom>
                <a:avLst/>
                <a:gdLst>
                  <a:gd name="T0" fmla="*/ 0 w 120000"/>
                  <a:gd name="T1" fmla="*/ 0 h 120000"/>
                  <a:gd name="T2" fmla="*/ 120000 w 120000"/>
                  <a:gd name="T3" fmla="*/ 120000 h 120000"/>
                </a:gdLst>
                <a:ahLst/>
                <a:cxnLst/>
                <a:rect l="T0" t="T1" r="T2" b="T3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  <a:path w="120000" h="120000" fill="none" extrusionOk="0">
                    <a:moveTo>
                      <a:pt x="-6494" y="23445"/>
                    </a:moveTo>
                    <a:lnTo>
                      <a:pt x="-35673" y="22500"/>
                    </a:lnTo>
                    <a:lnTo>
                      <a:pt x="-82938" y="298003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B36416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latinLnBrk="0">
                  <a:buClr>
                    <a:srgbClr val="262626"/>
                  </a:buClr>
                  <a:buSzPct val="25000"/>
                  <a:buFont typeface="Calibri" pitchFamily="34" charset="0"/>
                  <a:buNone/>
                </a:pPr>
                <a:r>
                  <a:rPr lang="en-US" altLang="ko-KR" dirty="0" smtClean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Robot </a:t>
                </a:r>
                <a:r>
                  <a:rPr lang="en-US" altLang="ko-KR" dirty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Arm </a:t>
                </a:r>
                <a:r>
                  <a:rPr lang="en-US" dirty="0" err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구동부</a:t>
                </a:r>
                <a:r>
                  <a:rPr lang="en-US" altLang="ko-KR" dirty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(1DoF x4)</a:t>
                </a:r>
              </a:p>
            </p:txBody>
          </p:sp>
          <p:sp>
            <p:nvSpPr>
              <p:cNvPr id="22538" name="Shape 210"/>
              <p:cNvSpPr>
                <a:spLocks/>
              </p:cNvSpPr>
              <p:nvPr/>
            </p:nvSpPr>
            <p:spPr bwMode="auto">
              <a:xfrm>
                <a:off x="5921549" y="4235938"/>
                <a:ext cx="2049520" cy="256893"/>
              </a:xfrm>
              <a:custGeom>
                <a:avLst/>
                <a:gdLst>
                  <a:gd name="T0" fmla="*/ 0 w 120000"/>
                  <a:gd name="T1" fmla="*/ 0 h 120000"/>
                  <a:gd name="T2" fmla="*/ 120000 w 120000"/>
                  <a:gd name="T3" fmla="*/ 120000 h 120000"/>
                </a:gdLst>
                <a:ahLst/>
                <a:cxnLst/>
                <a:rect l="T0" t="T1" r="T2" b="T3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19999"/>
                    </a:lnTo>
                    <a:lnTo>
                      <a:pt x="0" y="119999"/>
                    </a:lnTo>
                    <a:lnTo>
                      <a:pt x="0" y="0"/>
                    </a:lnTo>
                    <a:close/>
                  </a:path>
                  <a:path w="120000" h="120000" fill="none" extrusionOk="0">
                    <a:moveTo>
                      <a:pt x="-9999" y="22500"/>
                    </a:moveTo>
                    <a:lnTo>
                      <a:pt x="-35673" y="22500"/>
                    </a:lnTo>
                    <a:lnTo>
                      <a:pt x="-93714" y="366966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B36416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latinLnBrk="0">
                  <a:buClr>
                    <a:srgbClr val="262626"/>
                  </a:buClr>
                  <a:buSzPct val="25000"/>
                  <a:buFont typeface="Calibri" pitchFamily="34" charset="0"/>
                  <a:buNone/>
                </a:pPr>
                <a:r>
                  <a:rPr lang="en-US" altLang="ko-KR" dirty="0" smtClean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Caterpillar </a:t>
                </a:r>
                <a:r>
                  <a:rPr lang="en-US" dirty="0" err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구동부</a:t>
                </a:r>
                <a:r>
                  <a:rPr lang="en-US" altLang="ko-KR" dirty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(1DoF x4)</a:t>
                </a:r>
              </a:p>
            </p:txBody>
          </p:sp>
          <p:sp>
            <p:nvSpPr>
              <p:cNvPr id="22539" name="Shape 211"/>
              <p:cNvSpPr>
                <a:spLocks/>
              </p:cNvSpPr>
              <p:nvPr/>
            </p:nvSpPr>
            <p:spPr bwMode="auto">
              <a:xfrm>
                <a:off x="6707770" y="2711604"/>
                <a:ext cx="1636995" cy="258731"/>
              </a:xfrm>
              <a:custGeom>
                <a:avLst/>
                <a:gdLst>
                  <a:gd name="T0" fmla="*/ 0 w 120000"/>
                  <a:gd name="T1" fmla="*/ 0 h 120000"/>
                  <a:gd name="T2" fmla="*/ 120000 w 120000"/>
                  <a:gd name="T3" fmla="*/ 120000 h 120000"/>
                </a:gdLst>
                <a:ahLst/>
                <a:cxnLst/>
                <a:rect l="T0" t="T1" r="T2" b="T3"/>
                <a:pathLst>
                  <a:path w="120000" h="120000" extrusionOk="0">
                    <a:moveTo>
                      <a:pt x="0" y="0"/>
                    </a:moveTo>
                    <a:lnTo>
                      <a:pt x="120000" y="0"/>
                    </a:lnTo>
                    <a:lnTo>
                      <a:pt x="120000" y="120000"/>
                    </a:lnTo>
                    <a:lnTo>
                      <a:pt x="0" y="120000"/>
                    </a:lnTo>
                    <a:lnTo>
                      <a:pt x="0" y="0"/>
                    </a:lnTo>
                    <a:close/>
                  </a:path>
                  <a:path w="120000" h="120000" fill="none" extrusionOk="0">
                    <a:moveTo>
                      <a:pt x="-9999" y="22500"/>
                    </a:moveTo>
                    <a:lnTo>
                      <a:pt x="-35673" y="22500"/>
                    </a:lnTo>
                    <a:lnTo>
                      <a:pt x="-93714" y="366966"/>
                    </a:lnTo>
                  </a:path>
                </a:pathLst>
              </a:custGeom>
              <a:solidFill>
                <a:schemeClr val="bg1"/>
              </a:solidFill>
              <a:ln w="9525">
                <a:solidFill>
                  <a:srgbClr val="B36416"/>
                </a:solidFill>
                <a:round/>
                <a:headEnd/>
                <a:tailEnd/>
              </a:ln>
            </p:spPr>
            <p:txBody>
              <a:bodyPr lIns="91425" tIns="45700" rIns="91425" bIns="45700" anchor="ctr"/>
              <a:lstStyle/>
              <a:p>
                <a:pPr latinLnBrk="0">
                  <a:buClr>
                    <a:srgbClr val="262626"/>
                  </a:buClr>
                  <a:buSzPct val="25000"/>
                  <a:buFont typeface="Calibri" pitchFamily="34" charset="0"/>
                  <a:buNone/>
                </a:pPr>
                <a:r>
                  <a:rPr lang="en-US" altLang="ko-KR" dirty="0" smtClean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Shutter </a:t>
                </a:r>
                <a:r>
                  <a:rPr lang="en-US" dirty="0" err="1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  <a:sym typeface="Calibri" pitchFamily="34" charset="0"/>
                  </a:rPr>
                  <a:t>구동부</a:t>
                </a:r>
                <a:r>
                  <a:rPr lang="en-US" altLang="ko-KR" dirty="0">
                    <a:solidFill>
                      <a:srgbClr val="262626"/>
                    </a:solidFill>
                    <a:latin typeface="Calibri" pitchFamily="34" charset="0"/>
                    <a:ea typeface="굴림" pitchFamily="50" charset="-127"/>
                    <a:cs typeface="Calibri" pitchFamily="34" charset="0"/>
                    <a:sym typeface="Calibri" pitchFamily="34" charset="0"/>
                  </a:rPr>
                  <a:t>(1DoF)</a:t>
                </a:r>
              </a:p>
            </p:txBody>
          </p:sp>
        </p:grpSp>
        <p:sp>
          <p:nvSpPr>
            <p:cNvPr id="22535" name="Shape 210"/>
            <p:cNvSpPr>
              <a:spLocks/>
            </p:cNvSpPr>
            <p:nvPr/>
          </p:nvSpPr>
          <p:spPr bwMode="auto">
            <a:xfrm>
              <a:off x="3424549" y="1878149"/>
              <a:ext cx="1839439" cy="307661"/>
            </a:xfrm>
            <a:custGeom>
              <a:avLst/>
              <a:gdLst>
                <a:gd name="T0" fmla="*/ 0 w 120000"/>
                <a:gd name="T1" fmla="*/ 0 h 120000"/>
                <a:gd name="T2" fmla="*/ 120000 w 120000"/>
                <a:gd name="T3" fmla="*/ 120000 h 120000"/>
              </a:gdLst>
              <a:ahLst/>
              <a:cxnLst/>
              <a:rect l="T0" t="T1" r="T2" b="T3"/>
              <a:pathLst>
                <a:path w="120000" h="120000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99"/>
                  </a:lnTo>
                  <a:lnTo>
                    <a:pt x="0" y="119999"/>
                  </a:lnTo>
                  <a:lnTo>
                    <a:pt x="0" y="0"/>
                  </a:lnTo>
                  <a:close/>
                </a:path>
                <a:path w="120000" h="120000" fill="none" extrusionOk="0">
                  <a:moveTo>
                    <a:pt x="-9999" y="22500"/>
                  </a:moveTo>
                  <a:lnTo>
                    <a:pt x="-35673" y="22500"/>
                  </a:lnTo>
                  <a:lnTo>
                    <a:pt x="-93714" y="366966"/>
                  </a:lnTo>
                </a:path>
              </a:pathLst>
            </a:custGeom>
            <a:solidFill>
              <a:schemeClr val="bg1"/>
            </a:solidFill>
            <a:ln w="9525">
              <a:solidFill>
                <a:srgbClr val="B36416"/>
              </a:solidFill>
              <a:round/>
              <a:headEnd/>
              <a:tailEnd/>
            </a:ln>
          </p:spPr>
          <p:txBody>
            <a:bodyPr lIns="91425" tIns="45700" rIns="91425" bIns="45700" anchor="ctr"/>
            <a:lstStyle/>
            <a:p>
              <a:pPr latinLnBrk="0">
                <a:buClr>
                  <a:srgbClr val="262626"/>
                </a:buClr>
                <a:buSzPct val="25000"/>
              </a:pPr>
              <a:r>
                <a:rPr lang="en-US" altLang="ko-KR" dirty="0" smtClean="0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Robot </a:t>
              </a:r>
              <a:r>
                <a:rPr lang="en-US" altLang="ko-KR" dirty="0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Arm </a:t>
              </a:r>
              <a:r>
                <a:rPr lang="en-US" altLang="ko-KR" dirty="0" err="1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구동부</a:t>
              </a:r>
              <a:r>
                <a:rPr lang="en-US" altLang="ko-KR" dirty="0">
                  <a:solidFill>
                    <a:srgbClr val="262626"/>
                  </a:solidFill>
                  <a:latin typeface="Calibri" pitchFamily="34" charset="0"/>
                  <a:ea typeface="굴림" pitchFamily="50" charset="-127"/>
                  <a:cs typeface="Calibri" pitchFamily="34" charset="0"/>
                  <a:sym typeface="Calibri" pitchFamily="34" charset="0"/>
                </a:rPr>
                <a:t>(5DoF)</a:t>
              </a:r>
            </a:p>
          </p:txBody>
        </p:sp>
      </p:grpSp>
      <p:sp>
        <p:nvSpPr>
          <p:cNvPr id="12" name="Shape 209"/>
          <p:cNvSpPr>
            <a:spLocks/>
          </p:cNvSpPr>
          <p:nvPr/>
        </p:nvSpPr>
        <p:spPr bwMode="auto">
          <a:xfrm>
            <a:off x="3225022" y="2829223"/>
            <a:ext cx="2468537" cy="279710"/>
          </a:xfrm>
          <a:custGeom>
            <a:avLst/>
            <a:gdLst>
              <a:gd name="T0" fmla="*/ 0 w 120000"/>
              <a:gd name="T1" fmla="*/ 0 h 120000"/>
              <a:gd name="T2" fmla="*/ 120000 w 120000"/>
              <a:gd name="T3" fmla="*/ 120000 h 120000"/>
            </a:gdLst>
            <a:ahLst/>
            <a:cxnLst/>
            <a:rect l="T0" t="T1" r="T2" b="T3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0" y="0"/>
                </a:lnTo>
                <a:close/>
              </a:path>
              <a:path w="120000" h="120000" fill="none" extrusionOk="0">
                <a:moveTo>
                  <a:pt x="-6494" y="23445"/>
                </a:moveTo>
                <a:lnTo>
                  <a:pt x="-35673" y="22500"/>
                </a:lnTo>
                <a:lnTo>
                  <a:pt x="-82938" y="298003"/>
                </a:lnTo>
              </a:path>
            </a:pathLst>
          </a:custGeom>
          <a:solidFill>
            <a:schemeClr val="bg1"/>
          </a:solidFill>
          <a:ln w="9525">
            <a:solidFill>
              <a:srgbClr val="B36416"/>
            </a:solidFill>
            <a:round/>
            <a:headEnd/>
            <a:tailEnd/>
          </a:ln>
        </p:spPr>
        <p:txBody>
          <a:bodyPr lIns="91425" tIns="45700" rIns="91425" bIns="45700" anchor="ctr"/>
          <a:lstStyle/>
          <a:p>
            <a:pPr latinLnBrk="0"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ko-KR" altLang="en-US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센서</a:t>
            </a:r>
            <a:r>
              <a:rPr lang="en-US" altLang="ko-KR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 </a:t>
            </a:r>
            <a:r>
              <a:rPr lang="ko-KR" altLang="en-US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이동</a:t>
            </a:r>
            <a:r>
              <a:rPr lang="en-US" dirty="0" smtClean="0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부</a:t>
            </a:r>
            <a:r>
              <a:rPr lang="en-US" altLang="ko-KR" dirty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(1DoF </a:t>
            </a:r>
            <a:r>
              <a:rPr lang="en-US" altLang="ko-KR" dirty="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x2)</a:t>
            </a:r>
            <a:endParaRPr lang="en-US" altLang="ko-KR" dirty="0">
              <a:solidFill>
                <a:srgbClr val="262626"/>
              </a:solidFill>
              <a:latin typeface="Calibri" pitchFamily="34" charset="0"/>
              <a:ea typeface="굴림" pitchFamily="50" charset="-127"/>
              <a:cs typeface="Calibri" pitchFamily="34" charset="0"/>
              <a:sym typeface="Calibri" pitchFamily="34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hape 21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3555" name="Shape 218"/>
          <p:cNvSpPr txBox="1">
            <a:spLocks noChangeArrowheads="1"/>
          </p:cNvSpPr>
          <p:nvPr/>
        </p:nvSpPr>
        <p:spPr bwMode="auto">
          <a:xfrm>
            <a:off x="436563" y="1089025"/>
            <a:ext cx="36433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Caterpillar Arm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5" name="Motor_Move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4092" y="2372417"/>
            <a:ext cx="8500440" cy="273202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hape 216"/>
          <p:cNvSpPr txBox="1">
            <a:spLocks noGrp="1"/>
          </p:cNvSpPr>
          <p:nvPr>
            <p:ph type="title"/>
          </p:nvPr>
        </p:nvSpPr>
        <p:spPr>
          <a:xfrm>
            <a:off x="436563" y="76200"/>
            <a:ext cx="8402637" cy="685800"/>
          </a:xfrm>
        </p:spPr>
        <p:txBody>
          <a:bodyPr tIns="45700" bIns="45700"/>
          <a:lstStyle/>
          <a:p>
            <a:pPr eaLnBrk="1" hangingPunct="1">
              <a:spcBef>
                <a:spcPct val="0"/>
              </a:spcBef>
              <a:buClr>
                <a:srgbClr val="262626"/>
              </a:buClr>
              <a:buSzPct val="25000"/>
              <a:buFont typeface="Calibri" pitchFamily="34" charset="0"/>
              <a:buNone/>
            </a:pPr>
            <a:r>
              <a:rPr lang="en-US" altLang="ko-KR" sz="2800" smtClean="0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로봇 기구부 </a:t>
            </a:r>
            <a:endParaRPr lang="en-US" sz="2800" smtClean="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4579" name="Shape 2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00" rIns="91425" bIns="45700" anchor="ctr"/>
          <a:lstStyle/>
          <a:p>
            <a:pPr latinLnBrk="0"/>
            <a:endParaRPr lang="ko-KR" altLang="ko-KR" sz="1800">
              <a:solidFill>
                <a:srgbClr val="262626"/>
              </a:solidFill>
              <a:latin typeface="Calibri" pitchFamily="34" charset="0"/>
              <a:cs typeface="Calibri" pitchFamily="34" charset="0"/>
              <a:sym typeface="Calibri" pitchFamily="34" charset="0"/>
            </a:endParaRPr>
          </a:p>
        </p:txBody>
      </p:sp>
      <p:sp>
        <p:nvSpPr>
          <p:cNvPr id="24580" name="Shape 218"/>
          <p:cNvSpPr txBox="1">
            <a:spLocks noChangeArrowheads="1"/>
          </p:cNvSpPr>
          <p:nvPr/>
        </p:nvSpPr>
        <p:spPr bwMode="auto">
          <a:xfrm>
            <a:off x="436563" y="1089025"/>
            <a:ext cx="30829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91425" rIns="91425" bIns="91425" anchor="ctr"/>
          <a:lstStyle/>
          <a:p>
            <a:pPr marL="285750" indent="-285750" latinLnBrk="0">
              <a:buFont typeface="Arial" pitchFamily="34" charset="0"/>
              <a:buChar char="•"/>
            </a:pPr>
            <a:r>
              <a:rPr lang="en-US" altLang="ko-KR" sz="2000" b="1">
                <a:solidFill>
                  <a:srgbClr val="262626"/>
                </a:solidFill>
                <a:latin typeface="Calibri" pitchFamily="34" charset="0"/>
                <a:ea typeface="굴림" pitchFamily="50" charset="-127"/>
                <a:cs typeface="Calibri" pitchFamily="34" charset="0"/>
                <a:sym typeface="Calibri" pitchFamily="34" charset="0"/>
              </a:rPr>
              <a:t>Caterpillar Arm </a:t>
            </a:r>
            <a:r>
              <a:rPr lang="en-US" sz="2000" b="1">
                <a:solidFill>
                  <a:srgbClr val="262626"/>
                </a:solidFill>
                <a:latin typeface="Calibri" pitchFamily="34" charset="0"/>
                <a:cs typeface="Calibri" pitchFamily="34" charset="0"/>
                <a:sym typeface="Calibri" pitchFamily="34" charset="0"/>
              </a:rPr>
              <a:t>구동부</a:t>
            </a:r>
          </a:p>
        </p:txBody>
      </p:sp>
      <p:pic>
        <p:nvPicPr>
          <p:cNvPr id="24581" name="그림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8988" y="1774825"/>
            <a:ext cx="2730500" cy="188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2" name="TextBox 4"/>
          <p:cNvSpPr txBox="1">
            <a:spLocks noChangeArrowheads="1"/>
          </p:cNvSpPr>
          <p:nvPr/>
        </p:nvSpPr>
        <p:spPr bwMode="auto">
          <a:xfrm>
            <a:off x="4295775" y="2336800"/>
            <a:ext cx="4543425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ko-KR" altLang="en-US" sz="2000">
                <a:ea typeface="굴림" pitchFamily="50" charset="-127"/>
              </a:rPr>
              <a:t>기어비 </a:t>
            </a:r>
            <a:r>
              <a:rPr lang="en-US" altLang="ko-KR" sz="2000">
                <a:ea typeface="굴림" pitchFamily="50" charset="-127"/>
              </a:rPr>
              <a:t>			16 : 34</a:t>
            </a:r>
          </a:p>
          <a:p>
            <a:pPr latinLnBrk="0"/>
            <a:r>
              <a:rPr lang="ko-KR" altLang="en-US" sz="2000">
                <a:ea typeface="굴림" pitchFamily="50" charset="-127"/>
              </a:rPr>
              <a:t>가용 토크</a:t>
            </a:r>
            <a:r>
              <a:rPr lang="en-US" altLang="ko-KR" sz="2000">
                <a:ea typeface="굴림" pitchFamily="50" charset="-127"/>
              </a:rPr>
              <a:t>		5.3125N-m</a:t>
            </a:r>
          </a:p>
        </p:txBody>
      </p:sp>
      <p:sp>
        <p:nvSpPr>
          <p:cNvPr id="24583" name="TextBox 10"/>
          <p:cNvSpPr txBox="1">
            <a:spLocks noChangeArrowheads="1"/>
          </p:cNvSpPr>
          <p:nvPr/>
        </p:nvSpPr>
        <p:spPr bwMode="auto">
          <a:xfrm>
            <a:off x="4295775" y="4146550"/>
            <a:ext cx="473233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atinLnBrk="0"/>
            <a:r>
              <a:rPr lang="en-US" altLang="ko-KR" sz="2000">
                <a:ea typeface="굴림" pitchFamily="50" charset="-127"/>
              </a:rPr>
              <a:t>Caterpillar Arm 		180mm</a:t>
            </a:r>
          </a:p>
          <a:p>
            <a:pPr latinLnBrk="0"/>
            <a:r>
              <a:rPr lang="ko-KR" altLang="en-US" sz="2000">
                <a:ea typeface="굴림" pitchFamily="50" charset="-127"/>
              </a:rPr>
              <a:t>기체 예상 무게</a:t>
            </a:r>
            <a:r>
              <a:rPr lang="en-US" altLang="ko-KR" sz="2000">
                <a:ea typeface="굴림" pitchFamily="50" charset="-127"/>
              </a:rPr>
              <a:t>		50N</a:t>
            </a:r>
          </a:p>
        </p:txBody>
      </p:sp>
      <p:pic>
        <p:nvPicPr>
          <p:cNvPr id="24584" name="그림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77850" y="4146550"/>
            <a:ext cx="3457575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101674551">
  <a:themeElements>
    <a:clrScheme name="Fresh">
      <a:dk1>
        <a:srgbClr val="262626"/>
      </a:dk1>
      <a:lt1>
        <a:srgbClr val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</a:spPr>
      <a:bodyPr lIns="91425" tIns="45700" rIns="91425" bIns="45700" anchor="t" anchorCtr="0">
        <a:noAutofit/>
      </a:bodyPr>
      <a:lstStyle>
        <a:defPPr marL="0" marR="0" indent="0" algn="l" rtl="0">
          <a:spcBef>
            <a:spcPts val="0"/>
          </a:spcBef>
          <a:buSzPct val="25000"/>
          <a:buNone/>
          <a:defRPr sz="1400" i="0" u="none" strike="noStrike" cap="none" baseline="0" dirty="0" err="1">
            <a:solidFill>
              <a:schemeClr val="dk1"/>
            </a:solidFill>
            <a:latin typeface="Calibri"/>
            <a:ea typeface="Calibri"/>
            <a:cs typeface="Calibri"/>
            <a:sym typeface="Calibri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2139</Words>
  <Application>Microsoft Office PowerPoint</Application>
  <PresentationFormat>화면 슬라이드 쇼(4:3)</PresentationFormat>
  <Paragraphs>813</Paragraphs>
  <Slides>45</Slides>
  <Notes>33</Notes>
  <HiddenSlides>0</HiddenSlides>
  <MMClips>5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46" baseType="lpstr">
      <vt:lpstr>TS101674551</vt:lpstr>
      <vt:lpstr>스마트 구조로봇 RESCHY - 2015.6.23</vt:lpstr>
      <vt:lpstr>슬라이드 2</vt:lpstr>
      <vt:lpstr>슬라이드 3</vt:lpstr>
      <vt:lpstr>개요</vt:lpstr>
      <vt:lpstr>개발 일정</vt:lpstr>
      <vt:lpstr>슬라이드 6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기구부 </vt:lpstr>
      <vt:lpstr>로봇 센서부</vt:lpstr>
      <vt:lpstr>로봇 제어부</vt:lpstr>
      <vt:lpstr>로봇 통신부</vt:lpstr>
      <vt:lpstr>로봇 통신부</vt:lpstr>
      <vt:lpstr>대회 미션별 전략</vt:lpstr>
      <vt:lpstr>로봇 세부 기능 – 3D 포인트 클라우드 기반 비전</vt:lpstr>
      <vt:lpstr>로봇 세부 기능 – Object Recognition</vt:lpstr>
      <vt:lpstr>로봇 세부 기능 – 자체 모니터링</vt:lpstr>
      <vt:lpstr>팀 소개</vt:lpstr>
      <vt:lpstr>기술 개발 역량</vt:lpstr>
      <vt:lpstr>팀원 기술개발 경력</vt:lpstr>
      <vt:lpstr>슬라이드 31</vt:lpstr>
      <vt:lpstr>결론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RESCHY SMART RESCUE Robot - 2015.6.13</dc:title>
  <dc:creator>정민이</dc:creator>
  <cp:lastModifiedBy>ICT LAB</cp:lastModifiedBy>
  <cp:revision>64</cp:revision>
  <dcterms:modified xsi:type="dcterms:W3CDTF">2015-10-11T13:53:36Z</dcterms:modified>
</cp:coreProperties>
</file>